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46" r:id="rId5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3">
          <p15:clr>
            <a:srgbClr val="A4A3A4"/>
          </p15:clr>
        </p15:guide>
        <p15:guide id="2" pos="42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0D8"/>
    <a:srgbClr val="439B4C"/>
    <a:srgbClr val="3B9B25"/>
    <a:srgbClr val="5AA845"/>
    <a:srgbClr val="357DFF"/>
    <a:srgbClr val="FF2FB4"/>
    <a:srgbClr val="FF2A1A"/>
    <a:srgbClr val="F2F8BA"/>
    <a:srgbClr val="F4CC96"/>
    <a:srgbClr val="FEC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5"/>
  </p:normalViewPr>
  <p:slideViewPr>
    <p:cSldViewPr snapToGrid="0">
      <p:cViewPr varScale="1">
        <p:scale>
          <a:sx n="67" d="100"/>
          <a:sy n="67" d="100"/>
        </p:scale>
        <p:origin x="714" y="78"/>
      </p:cViewPr>
      <p:guideLst>
        <p:guide orient="horz" pos="473"/>
        <p:guide pos="4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ina Mawani-Markin" userId="S::shelina.mawani-markin@sheffcol.ac.uk::a52ba73c-cfee-44b7-b786-cf36a313dd78" providerId="AD" clId="Web-{069232BE-3D45-D940-8B42-1971D16A77D0}"/>
    <pc:docChg chg="modSld">
      <pc:chgData name="Shelina Mawani-Markin" userId="S::shelina.mawani-markin@sheffcol.ac.uk::a52ba73c-cfee-44b7-b786-cf36a313dd78" providerId="AD" clId="Web-{069232BE-3D45-D940-8B42-1971D16A77D0}" dt="2018-11-21T13:49:38.971" v="1028"/>
      <pc:docMkLst>
        <pc:docMk/>
      </pc:docMkLst>
      <pc:sldChg chg="modSp">
        <pc:chgData name="Shelina Mawani-Markin" userId="S::shelina.mawani-markin@sheffcol.ac.uk::a52ba73c-cfee-44b7-b786-cf36a313dd78" providerId="AD" clId="Web-{069232BE-3D45-D940-8B42-1971D16A77D0}" dt="2018-11-21T13:49:38.971" v="1028"/>
        <pc:sldMkLst>
          <pc:docMk/>
          <pc:sldMk cId="3164236239" sldId="346"/>
        </pc:sldMkLst>
        <pc:spChg chg="mod">
          <ac:chgData name="Shelina Mawani-Markin" userId="S::shelina.mawani-markin@sheffcol.ac.uk::a52ba73c-cfee-44b7-b786-cf36a313dd78" providerId="AD" clId="Web-{069232BE-3D45-D940-8B42-1971D16A77D0}" dt="2018-11-21T13:11:55.800" v="23" actId="20577"/>
          <ac:spMkLst>
            <pc:docMk/>
            <pc:sldMk cId="3164236239" sldId="346"/>
            <ac:spMk id="6" creationId="{00000000-0000-0000-0000-000000000000}"/>
          </ac:spMkLst>
        </pc:spChg>
        <pc:graphicFrameChg chg="mod modGraphic">
          <ac:chgData name="Shelina Mawani-Markin" userId="S::shelina.mawani-markin@sheffcol.ac.uk::a52ba73c-cfee-44b7-b786-cf36a313dd78" providerId="AD" clId="Web-{069232BE-3D45-D940-8B42-1971D16A77D0}" dt="2018-11-21T13:49:38.971" v="1028"/>
          <ac:graphicFrameMkLst>
            <pc:docMk/>
            <pc:sldMk cId="3164236239" sldId="346"/>
            <ac:graphicFrameMk id="9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21200-BD40-4B18-806E-08203291299D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8FFC4-A4A0-49F2-8B56-FAE8C5A6B7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8FFC4-A4A0-49F2-8B56-FAE8C5A6B73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574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34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7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97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43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64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08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15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7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18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24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3258-5671-48FD-960A-362149BA354A}" type="datetimeFigureOut">
              <a:rPr lang="en-GB" smtClean="0"/>
              <a:pPr/>
              <a:t>17/12/2019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AB203-82CD-41B7-87BD-E46AAEDCD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36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01200" y="8689034"/>
            <a:ext cx="2161712" cy="329298"/>
          </a:xfrm>
          <a:prstGeom prst="rect">
            <a:avLst/>
          </a:prstGeom>
        </p:spPr>
        <p:txBody>
          <a:bodyPr wrap="square" lIns="91417" tIns="45709" rIns="91417" bIns="45709">
            <a:spAutoFit/>
          </a:bodyPr>
          <a:lstStyle/>
          <a:p>
            <a:pPr algn="r"/>
            <a:r>
              <a:rPr lang="en-US" sz="1500" b="1" baseline="30000">
                <a:solidFill>
                  <a:schemeClr val="bg1"/>
                </a:solidFill>
                <a:latin typeface="Helvetica Regular"/>
              </a:rPr>
              <a:t>Date:</a:t>
            </a:r>
            <a:r>
              <a:rPr lang="en-US" sz="1500" b="1">
                <a:solidFill>
                  <a:schemeClr val="bg1"/>
                </a:solidFill>
                <a:latin typeface="Helvetica Regular"/>
              </a:rPr>
              <a:t> </a:t>
            </a:r>
            <a:r>
              <a:rPr lang="en-US" sz="1500" b="1" baseline="30000">
                <a:solidFill>
                  <a:schemeClr val="bg1"/>
                </a:solidFill>
                <a:latin typeface="Helvetica Regular"/>
              </a:rPr>
              <a:t>11th June 2014</a:t>
            </a:r>
            <a:endParaRPr lang="en-GB" sz="1500" b="1">
              <a:solidFill>
                <a:schemeClr val="bg1"/>
              </a:solidFill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6248400" y="138936"/>
            <a:ext cx="6357257" cy="877158"/>
            <a:chOff x="381000" y="762000"/>
            <a:chExt cx="1640246" cy="1288308"/>
          </a:xfrm>
        </p:grpSpPr>
        <p:sp>
          <p:nvSpPr>
            <p:cNvPr id="19" name="Rectangle 18"/>
            <p:cNvSpPr/>
            <p:nvPr/>
          </p:nvSpPr>
          <p:spPr>
            <a:xfrm>
              <a:off x="381000" y="762000"/>
              <a:ext cx="1640246" cy="729710"/>
            </a:xfrm>
            <a:prstGeom prst="rect">
              <a:avLst/>
            </a:prstGeom>
          </p:spPr>
          <p:txBody>
            <a:bodyPr wrap="square" lIns="65306" tIns="32653" rIns="65306" bIns="32653">
              <a:spAutoFit/>
            </a:bodyPr>
            <a:lstStyle/>
            <a:p>
              <a:pPr>
                <a:spcAft>
                  <a:spcPts val="840"/>
                </a:spcAft>
              </a:pPr>
              <a:r>
                <a:rPr lang="en-US" sz="2800" b="1">
                  <a:solidFill>
                    <a:schemeClr val="accent6"/>
                  </a:solidFill>
                  <a:latin typeface="Helvetica Neue"/>
                  <a:ea typeface="Cambria"/>
                  <a:cs typeface="Times New Roman"/>
                </a:rPr>
                <a:t>Unit 11: </a:t>
              </a:r>
              <a:r>
                <a:rPr lang="en-US" sz="1400" b="1">
                  <a:latin typeface="Helvetica Neue"/>
                  <a:ea typeface="Cambria"/>
                  <a:cs typeface="Times New Roman"/>
                </a:rPr>
                <a:t>Preparing for progression in creative media production</a:t>
              </a:r>
              <a:endParaRPr lang="en-GB" sz="1400" b="1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1000" y="1591822"/>
              <a:ext cx="1051468" cy="458486"/>
            </a:xfrm>
            <a:prstGeom prst="rect">
              <a:avLst/>
            </a:prstGeom>
          </p:spPr>
          <p:txBody>
            <a:bodyPr wrap="none" lIns="65306" tIns="32653" rIns="65306" bIns="32653">
              <a:spAutoFit/>
            </a:bodyPr>
            <a:lstStyle/>
            <a:p>
              <a:r>
                <a:rPr lang="en-US" sz="1600" b="1" dirty="0">
                  <a:solidFill>
                    <a:schemeClr val="accent6"/>
                  </a:solidFill>
                  <a:latin typeface="Helvetica Neue"/>
                </a:rPr>
                <a:t>Assessment &amp; Grading Recording Sheet</a:t>
              </a:r>
              <a:endParaRPr lang="en-GB" sz="1600" dirty="0">
                <a:solidFill>
                  <a:schemeClr val="accent6"/>
                </a:solidFill>
                <a:latin typeface="Helvetica Neue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76710" cy="631429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812218"/>
              </p:ext>
            </p:extLst>
          </p:nvPr>
        </p:nvGraphicFramePr>
        <p:xfrm>
          <a:off x="362006" y="1338943"/>
          <a:ext cx="12072948" cy="8098114"/>
        </p:xfrm>
        <a:graphic>
          <a:graphicData uri="http://schemas.openxmlformats.org/drawingml/2006/table">
            <a:tbl>
              <a:tblPr/>
              <a:tblGrid>
                <a:gridCol w="3261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86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2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553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9654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8163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To achieve a Pass grade the learner must achieve all of the following criteria;</a:t>
                      </a:r>
                      <a:endParaRPr lang="en-GB" sz="1100" b="1" dirty="0">
                        <a:solidFill>
                          <a:srgbClr val="FFFFFF"/>
                        </a:solidFill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800" b="1">
                        <a:solidFill>
                          <a:schemeClr val="bg1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36286" marR="36286" marT="36286" marB="36286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x-none" sz="1100" b="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7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Assessment Criteria</a:t>
                      </a:r>
                      <a:r>
                        <a:rPr lang="en-GB" sz="1100" b="1" baseline="0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 for PASS</a:t>
                      </a:r>
                      <a:br>
                        <a:rPr lang="en-GB" sz="1100" b="1" baseline="0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</a:br>
                      <a:r>
                        <a:rPr lang="en-GB" sz="700" b="1" baseline="0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R= Referral, S = satisfactory, HS = High Standard, </a:t>
                      </a:r>
                      <a:br>
                        <a:rPr lang="en-GB" sz="700" b="1" baseline="0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</a:br>
                      <a:r>
                        <a:rPr lang="en-GB" sz="700" b="1" baseline="0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VHS = Very High Standard</a:t>
                      </a:r>
                      <a:endParaRPr lang="en-GB" sz="700" b="1" dirty="0">
                        <a:solidFill>
                          <a:srgbClr val="FFFFFF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R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>
                        <a:solidFill>
                          <a:srgbClr val="FFFFFF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S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HS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FFFF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VHS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Summary</a:t>
                      </a:r>
                      <a:r>
                        <a:rPr lang="en-US" sz="1100" b="1" baseline="0" dirty="0">
                          <a:solidFill>
                            <a:srgbClr val="FFFFFF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 of Evidence/Reason for Referral</a:t>
                      </a:r>
                      <a:endParaRPr lang="en-GB" sz="1100" b="1" dirty="0">
                        <a:solidFill>
                          <a:srgbClr val="FFFFFF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866">
                <a:tc>
                  <a:txBody>
                    <a:bodyPr/>
                    <a:lstStyle/>
                    <a:p>
                      <a:pPr algn="l"/>
                      <a:r>
                        <a:rPr lang="en-GB" sz="1000" b="0" i="0" u="none" strike="noStrike" baseline="0" dirty="0">
                          <a:latin typeface="HelveticaNeue-Medium"/>
                        </a:rPr>
                        <a:t>1.1 Critically evaluate own strengths and ambitions to</a:t>
                      </a:r>
                    </a:p>
                    <a:p>
                      <a:pPr algn="l"/>
                      <a:r>
                        <a:rPr lang="en-GB" sz="1000" b="0" i="0" u="none" strike="noStrike" baseline="0" dirty="0">
                          <a:latin typeface="HelveticaNeue-Medium"/>
                        </a:rPr>
                        <a:t>support own development and meet identified goals.</a:t>
                      </a:r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i="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X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x-none" sz="10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defRPr/>
                      </a:pPr>
                      <a:r>
                        <a:rPr lang="en-GB" sz="900" u="sng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11.1.1 Essential Journalism Skills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You have critically evaluated your own strengths and</a:t>
                      </a: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 ambitions to support development to a satisfactory standard, Liam.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To achieve a higher grade, you could have included more detail and justification on the skills. Also, always check your spelling, punctuation and grammar.</a:t>
                      </a:r>
                      <a:endParaRPr lang="en-GB" sz="900" u="none" dirty="0" smtClean="0">
                        <a:solidFill>
                          <a:srgbClr val="000000"/>
                        </a:solidFill>
                        <a:latin typeface="Helvetica Neue"/>
                        <a:ea typeface="Cambria"/>
                        <a:cs typeface="Times-Roman"/>
                      </a:endParaRP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Your discussion does</a:t>
                      </a: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 discuss a range of genres Liam but it needs more discussion around the actual skills required and their importance.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latin typeface="Helvetica Neue"/>
                          <a:ea typeface="Cambria"/>
                          <a:cs typeface="Times-Roman"/>
                        </a:rPr>
                        <a:t>Also, watch your essay structure and SPAG– there are some very long sentences in the assignment which could be broken up to make it flow better.</a:t>
                      </a:r>
                      <a:endParaRPr lang="en-GB" sz="900" u="none" dirty="0" smtClean="0">
                        <a:solidFill>
                          <a:srgbClr val="000000"/>
                        </a:solidFill>
                        <a:latin typeface="Helvetica Neue"/>
                        <a:ea typeface="Cambria"/>
                        <a:cs typeface="Times-Roman"/>
                      </a:endParaRP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sng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11.1.2 Personal Career</a:t>
                      </a:r>
                      <a:r>
                        <a:rPr lang="en-GB" sz="900" u="sng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 </a:t>
                      </a:r>
                      <a:r>
                        <a:rPr lang="en-GB" sz="900" u="sng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 plan &amp; CV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Your</a:t>
                      </a: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 have used your knowledge and understanding of progression routes within journalism to a satisfactory standard.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 have analysed a number of different options and applied them back to your own route, well done.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To achieve a higher grade, you could have included more detail on your chosen route.</a:t>
                      </a:r>
                    </a:p>
                    <a:p>
                      <a:pPr lvl="0">
                        <a:lnSpc>
                          <a:spcPct val="120000"/>
                        </a:lnSpc>
                        <a:buNone/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Again, the essay has a number of spelling, punctuation and grammar errors – remember capital letters after full stops.</a:t>
                      </a:r>
                      <a:endParaRPr lang="en-GB" sz="900" u="none" dirty="0" smtClean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022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1.2 Use knowledge and understanding of progression routes to make applications within creative media production higher education or related employment.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kern="120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X</a:t>
                      </a:r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x-none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845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2.1 Critically evaluate a range of communication skills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and knowledge required to make application to progression routes within creative media production.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X</a:t>
                      </a:r>
                      <a:endParaRPr lang="x-none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sng" baseline="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11.2.1 Research portfolio on self </a:t>
                      </a:r>
                      <a:r>
                        <a:rPr lang="en-GB" sz="900" u="sng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promotion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 have critically evaluated a range of communication skills and knowledge to discuss progression routes in journalism to a high standard, Liam – well done.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To achieve a higher grade, you could have evaluated Dom, Robert, and Joe and compared them a little more against each other.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Your spelling, punctuation and grammar is much better in this essay well done – just watch apostrophes and remember ‘their’ not ‘there’.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Well done.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sng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11.2.2 Promotional portfolio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 have used a range of communication skills and knowledge to support your own progression goals to a satisfactory standard.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To achieve a higher grade, you could have proofread and spellchecked your work and thought about the layout a little bit more.</a:t>
                      </a:r>
                    </a:p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900" u="none" baseline="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Well done.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528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2.2 Use a range of communication skills and knowledge to support own progression goals.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kern="120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X</a:t>
                      </a:r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x-none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3.1 Use knowledge and understanding of promotion and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presentation skills to support own development and meet identified goals.</a:t>
                      </a: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kern="1200" dirty="0" smtClean="0">
                          <a:solidFill>
                            <a:srgbClr val="000000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X</a:t>
                      </a:r>
                      <a:endParaRPr lang="x-none" sz="1000" kern="1200" dirty="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000" kern="12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sng" dirty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11.3.1 FMP Presentation </a:t>
                      </a:r>
                      <a:r>
                        <a:rPr lang="en-GB" sz="900" u="sng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Website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none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You have used your knowledge and understanding</a:t>
                      </a:r>
                      <a:r>
                        <a:rPr lang="en-GB" sz="900" u="none" baseline="0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 of promotion and presentation skills to support your own development goals to a high standard, well done.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none" baseline="0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To achieve a higher grade, you could have included some multimedia – </a:t>
                      </a:r>
                      <a:r>
                        <a:rPr lang="en-GB" sz="900" u="none" baseline="0" dirty="0" err="1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video,podcasts</a:t>
                      </a:r>
                      <a:r>
                        <a:rPr lang="en-GB" sz="900" u="none" baseline="0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, audio etc.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none" baseline="0" dirty="0" smtClean="0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Cambria"/>
                          <a:cs typeface="Times-Roman"/>
                        </a:rPr>
                        <a:t>Well done.</a:t>
                      </a:r>
                      <a:endParaRPr lang="en-GB" sz="900" u="none" dirty="0" smtClean="0">
                        <a:solidFill>
                          <a:schemeClr val="tx1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58895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3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dirty="0"/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500"/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500"/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GB" sz="1300">
                        <a:solidFill>
                          <a:srgbClr val="000000"/>
                        </a:solidFill>
                        <a:effectLst/>
                        <a:latin typeface="Helvetica Neue"/>
                        <a:ea typeface="Cambria"/>
                        <a:cs typeface="Times-Roman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84544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Cambria"/>
                          <a:cs typeface="Helvetica-Bold"/>
                        </a:rPr>
                        <a:t>Has the student passed the Unit?</a:t>
                      </a:r>
                    </a:p>
                    <a:p>
                      <a:pPr marL="0" marR="0" lvl="0" indent="0" algn="l" defTabSz="1279525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 charset="0"/>
                        <a:ea typeface="MS PGothic" pitchFamily="34" charset="-128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x-non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Cambria"/>
                          <a:cs typeface="Helvetica-Bold"/>
                        </a:rPr>
                        <a:t>Pass: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kumimoji="0" lang="x-none" sz="10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Cambria"/>
                          <a:cs typeface="Helvetica-Bold"/>
                        </a:rPr>
                        <a:t>Referral:</a:t>
                      </a:r>
                    </a:p>
                    <a:p>
                      <a:pPr algn="ctr"/>
                      <a:endParaRPr lang="en-GB" sz="1000" dirty="0"/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You have clearly shown you understand your career development options and plans. You are capable</a:t>
                      </a:r>
                      <a:r>
                        <a:rPr lang="en-GB" sz="1000" baseline="0" dirty="0" smtClean="0">
                          <a:solidFill>
                            <a:schemeClr val="tx1"/>
                          </a:solidFill>
                        </a:rPr>
                        <a:t> of succeeding on this course, Liam – just try and stick to deadlines and this will help your work improve.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50912" marR="50912" marT="50912" marB="50912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6756" y="751554"/>
            <a:ext cx="510162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Learner Name:</a:t>
            </a:r>
            <a:r>
              <a:rPr lang="en-GB" sz="1600" dirty="0">
                <a:solidFill>
                  <a:schemeClr val="accent6"/>
                </a:solidFill>
                <a:cs typeface="Calibri"/>
              </a:rPr>
              <a:t> </a:t>
            </a:r>
            <a:r>
              <a:rPr lang="en-GB" sz="1600" dirty="0" smtClean="0">
                <a:solidFill>
                  <a:schemeClr val="accent6"/>
                </a:solidFill>
                <a:cs typeface="Calibri"/>
              </a:rPr>
              <a:t>Liam </a:t>
            </a:r>
            <a:r>
              <a:rPr lang="en-GB" sz="1600" dirty="0" err="1" smtClean="0">
                <a:solidFill>
                  <a:schemeClr val="accent6"/>
                </a:solidFill>
                <a:cs typeface="Calibri"/>
              </a:rPr>
              <a:t>Theaker</a:t>
            </a:r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dirty="0">
                <a:solidFill>
                  <a:schemeClr val="accent6"/>
                </a:solidFill>
              </a:rPr>
              <a:t>Date</a:t>
            </a:r>
            <a:r>
              <a:rPr lang="en-GB" sz="1600">
                <a:solidFill>
                  <a:schemeClr val="accent6"/>
                </a:solidFill>
              </a:rPr>
              <a:t>:</a:t>
            </a:r>
            <a:r>
              <a:rPr lang="en-GB" sz="1600">
                <a:solidFill>
                  <a:schemeClr val="accent6"/>
                </a:solidFill>
                <a:cs typeface="Calibri"/>
              </a:rPr>
              <a:t> </a:t>
            </a:r>
            <a:r>
              <a:rPr lang="en-GB" sz="1600" smtClean="0">
                <a:solidFill>
                  <a:schemeClr val="accent6"/>
                </a:solidFill>
                <a:cs typeface="Calibri"/>
              </a:rPr>
              <a:t>18/12/19</a:t>
            </a:r>
            <a:endParaRPr lang="en-GB" sz="1600" dirty="0">
              <a:solidFill>
                <a:schemeClr val="accent6"/>
              </a:solidFill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9628" y="1442271"/>
            <a:ext cx="2235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Tutor: </a:t>
            </a:r>
            <a:r>
              <a:rPr lang="en-GB" sz="1200" b="1" dirty="0" smtClean="0"/>
              <a:t>Sam Cooper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16423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956BDD660B194A84618F311B6154A4" ma:contentTypeVersion="7" ma:contentTypeDescription="Create a new document." ma:contentTypeScope="" ma:versionID="8b02a4b368301eb4549690462039541f">
  <xsd:schema xmlns:xsd="http://www.w3.org/2001/XMLSchema" xmlns:xs="http://www.w3.org/2001/XMLSchema" xmlns:p="http://schemas.microsoft.com/office/2006/metadata/properties" xmlns:ns2="bc72a461-fb85-4648-91cc-82ce356546b7" xmlns:ns3="7a7bcf89-d644-4595-9ab9-aac333dd537f" targetNamespace="http://schemas.microsoft.com/office/2006/metadata/properties" ma:root="true" ma:fieldsID="264513c8935c70d248ed404687a495fb" ns2:_="" ns3:_="">
    <xsd:import namespace="bc72a461-fb85-4648-91cc-82ce356546b7"/>
    <xsd:import namespace="7a7bcf89-d644-4595-9ab9-aac333dd53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72a461-fb85-4648-91cc-82ce35654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bcf89-d644-4595-9ab9-aac333dd537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F29F5E-2054-4E8F-9E23-6319283794F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a7bcf89-d644-4595-9ab9-aac333dd537f"/>
    <ds:schemaRef ds:uri="bc72a461-fb85-4648-91cc-82ce356546b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F08038-E464-4680-96B0-C6BD418314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CF7BCC-6E4E-43DE-A32E-3D187E46CA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72a461-fb85-4648-91cc-82ce356546b7"/>
    <ds:schemaRef ds:uri="7a7bcf89-d644-4595-9ab9-aac333dd53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586</Words>
  <Application>Microsoft Office PowerPoint</Application>
  <PresentationFormat>A3 Paper (297x420 mm)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MS PGothic</vt:lpstr>
      <vt:lpstr>Arial</vt:lpstr>
      <vt:lpstr>Calibri</vt:lpstr>
      <vt:lpstr>Cambria</vt:lpstr>
      <vt:lpstr>Helvetica Neue</vt:lpstr>
      <vt:lpstr>Helvetica Regular</vt:lpstr>
      <vt:lpstr>Helvetica-Bold</vt:lpstr>
      <vt:lpstr>HelveticaNeue-Medium</vt:lpstr>
      <vt:lpstr>Times New Roman</vt:lpstr>
      <vt:lpstr>Times-Roman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Shelina Mawani-Markin</dc:creator>
  <cp:lastModifiedBy>Sam Cooper</cp:lastModifiedBy>
  <cp:revision>254</cp:revision>
  <dcterms:modified xsi:type="dcterms:W3CDTF">2019-12-17T20:11:22Z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0x010100D1956BDD660B194A84618F311B6154A4</vt:lpwstr>
  </property>
</Properties>
</file>