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68"/>
  </p:handoutMasterIdLst>
  <p:sldIdLst>
    <p:sldId id="259" r:id="rId2"/>
    <p:sldId id="269" r:id="rId3"/>
    <p:sldId id="268" r:id="rId4"/>
    <p:sldId id="344" r:id="rId5"/>
    <p:sldId id="345" r:id="rId6"/>
    <p:sldId id="341" r:id="rId7"/>
    <p:sldId id="271" r:id="rId8"/>
    <p:sldId id="286" r:id="rId9"/>
    <p:sldId id="267" r:id="rId10"/>
    <p:sldId id="346" r:id="rId11"/>
    <p:sldId id="272" r:id="rId12"/>
    <p:sldId id="342" r:id="rId13"/>
    <p:sldId id="289" r:id="rId14"/>
    <p:sldId id="290" r:id="rId15"/>
    <p:sldId id="274" r:id="rId16"/>
    <p:sldId id="291" r:id="rId17"/>
    <p:sldId id="292" r:id="rId18"/>
    <p:sldId id="275" r:id="rId19"/>
    <p:sldId id="293" r:id="rId20"/>
    <p:sldId id="294" r:id="rId21"/>
    <p:sldId id="276" r:id="rId22"/>
    <p:sldId id="295" r:id="rId23"/>
    <p:sldId id="296" r:id="rId24"/>
    <p:sldId id="277" r:id="rId25"/>
    <p:sldId id="297" r:id="rId26"/>
    <p:sldId id="298" r:id="rId27"/>
    <p:sldId id="278" r:id="rId28"/>
    <p:sldId id="299" r:id="rId29"/>
    <p:sldId id="279" r:id="rId30"/>
    <p:sldId id="300" r:id="rId31"/>
    <p:sldId id="313" r:id="rId32"/>
    <p:sldId id="281" r:id="rId33"/>
    <p:sldId id="301" r:id="rId34"/>
    <p:sldId id="302" r:id="rId35"/>
    <p:sldId id="280" r:id="rId36"/>
    <p:sldId id="303" r:id="rId37"/>
    <p:sldId id="304" r:id="rId38"/>
    <p:sldId id="282" r:id="rId39"/>
    <p:sldId id="305" r:id="rId40"/>
    <p:sldId id="308" r:id="rId41"/>
    <p:sldId id="270" r:id="rId42"/>
    <p:sldId id="284" r:id="rId43"/>
    <p:sldId id="306" r:id="rId44"/>
    <p:sldId id="307" r:id="rId45"/>
    <p:sldId id="285" r:id="rId46"/>
    <p:sldId id="309" r:id="rId47"/>
    <p:sldId id="283" r:id="rId48"/>
    <p:sldId id="310" r:id="rId49"/>
    <p:sldId id="287" r:id="rId50"/>
    <p:sldId id="311" r:id="rId51"/>
    <p:sldId id="288" r:id="rId52"/>
    <p:sldId id="312" r:id="rId53"/>
    <p:sldId id="264" r:id="rId54"/>
    <p:sldId id="320" r:id="rId55"/>
    <p:sldId id="258" r:id="rId56"/>
    <p:sldId id="343" r:id="rId57"/>
    <p:sldId id="329" r:id="rId58"/>
    <p:sldId id="330" r:id="rId59"/>
    <p:sldId id="331" r:id="rId60"/>
    <p:sldId id="333" r:id="rId61"/>
    <p:sldId id="334" r:id="rId62"/>
    <p:sldId id="335" r:id="rId63"/>
    <p:sldId id="340" r:id="rId64"/>
    <p:sldId id="336" r:id="rId65"/>
    <p:sldId id="337" r:id="rId66"/>
    <p:sldId id="338" r:id="rId6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24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C84E032-1F2B-47DB-9C3A-B91DC08EA6E9}" type="datetimeFigureOut">
              <a:rPr lang="en-GB" smtClean="0"/>
              <a:t>17/10/2018</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78B7CF6B-C63C-4B69-B3F4-2021FD5C2468}" type="slidenum">
              <a:rPr lang="en-GB" smtClean="0"/>
              <a:t>‹#›</a:t>
            </a:fld>
            <a:endParaRPr lang="en-GB"/>
          </a:p>
        </p:txBody>
      </p:sp>
    </p:spTree>
    <p:extLst>
      <p:ext uri="{BB962C8B-B14F-4D97-AF65-F5344CB8AC3E}">
        <p14:creationId xmlns:p14="http://schemas.microsoft.com/office/powerpoint/2010/main" val="251454663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5496886-68C4-4EF2-B634-639D0783F538}" type="datetimeFigureOut">
              <a:rPr lang="en-GB" smtClean="0"/>
              <a:t>17/10/2018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00B46-A03F-4E59-BAF3-B3D7A1CE477B}" type="slidenum">
              <a:rPr lang="en-GB" smtClean="0"/>
              <a:t>‹#›</a:t>
            </a:fld>
            <a:endParaRPr lang="en-GB"/>
          </a:p>
        </p:txBody>
      </p:sp>
    </p:spTree>
    <p:extLst>
      <p:ext uri="{BB962C8B-B14F-4D97-AF65-F5344CB8AC3E}">
        <p14:creationId xmlns:p14="http://schemas.microsoft.com/office/powerpoint/2010/main" val="2228743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5496886-68C4-4EF2-B634-639D0783F538}" type="datetimeFigureOut">
              <a:rPr lang="en-GB" smtClean="0"/>
              <a:t>17/10/2018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00B46-A03F-4E59-BAF3-B3D7A1CE477B}" type="slidenum">
              <a:rPr lang="en-GB" smtClean="0"/>
              <a:t>‹#›</a:t>
            </a:fld>
            <a:endParaRPr lang="en-GB"/>
          </a:p>
        </p:txBody>
      </p:sp>
    </p:spTree>
    <p:extLst>
      <p:ext uri="{BB962C8B-B14F-4D97-AF65-F5344CB8AC3E}">
        <p14:creationId xmlns:p14="http://schemas.microsoft.com/office/powerpoint/2010/main" val="1524873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496886-68C4-4EF2-B634-639D0783F538}" type="datetimeFigureOut">
              <a:rPr lang="en-GB" smtClean="0"/>
              <a:t>17/10/2018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00B46-A03F-4E59-BAF3-B3D7A1CE477B}" type="slidenum">
              <a:rPr lang="en-GB" smtClean="0"/>
              <a:t>‹#›</a:t>
            </a:fld>
            <a:endParaRPr lang="en-GB"/>
          </a:p>
        </p:txBody>
      </p:sp>
    </p:spTree>
    <p:extLst>
      <p:ext uri="{BB962C8B-B14F-4D97-AF65-F5344CB8AC3E}">
        <p14:creationId xmlns:p14="http://schemas.microsoft.com/office/powerpoint/2010/main" val="2176086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5496886-68C4-4EF2-B634-639D0783F538}" type="datetimeFigureOut">
              <a:rPr lang="en-GB" smtClean="0"/>
              <a:t>17/10/2018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200B46-A03F-4E59-BAF3-B3D7A1CE477B}" type="slidenum">
              <a:rPr lang="en-GB" smtClean="0"/>
              <a:t>‹#›</a:t>
            </a:fld>
            <a:endParaRPr lang="en-GB"/>
          </a:p>
        </p:txBody>
      </p:sp>
    </p:spTree>
    <p:extLst>
      <p:ext uri="{BB962C8B-B14F-4D97-AF65-F5344CB8AC3E}">
        <p14:creationId xmlns:p14="http://schemas.microsoft.com/office/powerpoint/2010/main" val="698860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5496886-68C4-4EF2-B634-639D0783F538}" type="datetimeFigureOut">
              <a:rPr lang="en-GB" smtClean="0"/>
              <a:t>17/10/2018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200B46-A03F-4E59-BAF3-B3D7A1CE477B}" type="slidenum">
              <a:rPr lang="en-GB" smtClean="0"/>
              <a:t>‹#›</a:t>
            </a:fld>
            <a:endParaRPr lang="en-GB"/>
          </a:p>
        </p:txBody>
      </p:sp>
    </p:spTree>
    <p:extLst>
      <p:ext uri="{BB962C8B-B14F-4D97-AF65-F5344CB8AC3E}">
        <p14:creationId xmlns:p14="http://schemas.microsoft.com/office/powerpoint/2010/main" val="1560615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5496886-68C4-4EF2-B634-639D0783F538}" type="datetimeFigureOut">
              <a:rPr lang="en-GB" smtClean="0"/>
              <a:t>17/10/2018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200B46-A03F-4E59-BAF3-B3D7A1CE477B}" type="slidenum">
              <a:rPr lang="en-GB" smtClean="0"/>
              <a:t>‹#›</a:t>
            </a:fld>
            <a:endParaRPr lang="en-GB"/>
          </a:p>
        </p:txBody>
      </p:sp>
    </p:spTree>
    <p:extLst>
      <p:ext uri="{BB962C8B-B14F-4D97-AF65-F5344CB8AC3E}">
        <p14:creationId xmlns:p14="http://schemas.microsoft.com/office/powerpoint/2010/main" val="2561784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496886-68C4-4EF2-B634-639D0783F538}" type="datetimeFigureOut">
              <a:rPr lang="en-GB" smtClean="0"/>
              <a:t>17/10/2018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200B46-A03F-4E59-BAF3-B3D7A1CE477B}" type="slidenum">
              <a:rPr lang="en-GB" smtClean="0"/>
              <a:t>‹#›</a:t>
            </a:fld>
            <a:endParaRPr lang="en-GB"/>
          </a:p>
        </p:txBody>
      </p:sp>
    </p:spTree>
    <p:extLst>
      <p:ext uri="{BB962C8B-B14F-4D97-AF65-F5344CB8AC3E}">
        <p14:creationId xmlns:p14="http://schemas.microsoft.com/office/powerpoint/2010/main" val="41643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496886-68C4-4EF2-B634-639D0783F538}" type="datetimeFigureOut">
              <a:rPr lang="en-GB" smtClean="0"/>
              <a:t>17/10/2018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200B46-A03F-4E59-BAF3-B3D7A1CE477B}" type="slidenum">
              <a:rPr lang="en-GB" smtClean="0"/>
              <a:t>‹#›</a:t>
            </a:fld>
            <a:endParaRPr lang="en-GB"/>
          </a:p>
        </p:txBody>
      </p:sp>
    </p:spTree>
    <p:extLst>
      <p:ext uri="{BB962C8B-B14F-4D97-AF65-F5344CB8AC3E}">
        <p14:creationId xmlns:p14="http://schemas.microsoft.com/office/powerpoint/2010/main" val="2006623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496886-68C4-4EF2-B634-639D0783F538}" type="datetimeFigureOut">
              <a:rPr lang="en-GB" smtClean="0"/>
              <a:t>17/10/2018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200B46-A03F-4E59-BAF3-B3D7A1CE477B}" type="slidenum">
              <a:rPr lang="en-GB" smtClean="0"/>
              <a:t>‹#›</a:t>
            </a:fld>
            <a:endParaRPr lang="en-GB"/>
          </a:p>
        </p:txBody>
      </p:sp>
    </p:spTree>
    <p:extLst>
      <p:ext uri="{BB962C8B-B14F-4D97-AF65-F5344CB8AC3E}">
        <p14:creationId xmlns:p14="http://schemas.microsoft.com/office/powerpoint/2010/main" val="705119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5496886-68C4-4EF2-B634-639D0783F538}" type="datetimeFigureOut">
              <a:rPr lang="en-GB" smtClean="0"/>
              <a:t>17/10/2018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00B46-A03F-4E59-BAF3-B3D7A1CE477B}" type="slidenum">
              <a:rPr lang="en-GB" smtClean="0"/>
              <a:t>‹#›</a:t>
            </a:fld>
            <a:endParaRPr lang="en-GB"/>
          </a:p>
        </p:txBody>
      </p:sp>
    </p:spTree>
    <p:extLst>
      <p:ext uri="{BB962C8B-B14F-4D97-AF65-F5344CB8AC3E}">
        <p14:creationId xmlns:p14="http://schemas.microsoft.com/office/powerpoint/2010/main" val="3383059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5496886-68C4-4EF2-B634-639D0783F538}" type="datetimeFigureOut">
              <a:rPr lang="en-GB" smtClean="0"/>
              <a:t>17/10/2018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200B46-A03F-4E59-BAF3-B3D7A1CE477B}" type="slidenum">
              <a:rPr lang="en-GB" smtClean="0"/>
              <a:t>‹#›</a:t>
            </a:fld>
            <a:endParaRPr lang="en-GB"/>
          </a:p>
        </p:txBody>
      </p:sp>
    </p:spTree>
    <p:extLst>
      <p:ext uri="{BB962C8B-B14F-4D97-AF65-F5344CB8AC3E}">
        <p14:creationId xmlns:p14="http://schemas.microsoft.com/office/powerpoint/2010/main" val="343361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496886-68C4-4EF2-B634-639D0783F538}" type="datetimeFigureOut">
              <a:rPr lang="en-GB" smtClean="0"/>
              <a:t>17/10/2018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00B46-A03F-4E59-BAF3-B3D7A1CE477B}" type="slidenum">
              <a:rPr lang="en-GB" smtClean="0"/>
              <a:t>‹#›</a:t>
            </a:fld>
            <a:endParaRPr lang="en-GB"/>
          </a:p>
        </p:txBody>
      </p:sp>
    </p:spTree>
    <p:extLst>
      <p:ext uri="{BB962C8B-B14F-4D97-AF65-F5344CB8AC3E}">
        <p14:creationId xmlns:p14="http://schemas.microsoft.com/office/powerpoint/2010/main" val="3840627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2913" y="625660"/>
            <a:ext cx="4764941" cy="1468963"/>
          </a:xfrm>
          <a:prstGeom prst="rect">
            <a:avLst/>
          </a:prstGeom>
          <a:ln w="38100" cap="rnd">
            <a:solidFill>
              <a:schemeClr val="accent5">
                <a:lumMod val="60000"/>
                <a:lumOff val="40000"/>
              </a:schemeClr>
            </a:solidFill>
            <a:prstDash val="dash"/>
          </a:ln>
        </p:spPr>
        <p:txBody>
          <a:bodyPr vert="horz" lIns="109728" tIns="54864" rIns="109728" bIns="54864" rtlCol="0" anchor="ctr">
            <a:normAutofit/>
          </a:bodyPr>
          <a:lstStyle>
            <a:lvl1pPr algn="ctr" defTabSz="761970" rtl="0" eaLnBrk="1" latinLnBrk="0" hangingPunct="1">
              <a:spcBef>
                <a:spcPct val="0"/>
              </a:spcBef>
              <a:buNone/>
              <a:defRPr sz="3667" kern="1200">
                <a:solidFill>
                  <a:schemeClr val="tx1"/>
                </a:solidFill>
                <a:latin typeface="+mj-lt"/>
                <a:ea typeface="+mj-ea"/>
                <a:cs typeface="+mj-cs"/>
              </a:defRPr>
            </a:lvl1pPr>
          </a:lstStyle>
          <a:p>
            <a:r>
              <a:rPr lang="en-GB" sz="6000" b="1" dirty="0" smtClean="0">
                <a:solidFill>
                  <a:srgbClr val="0070C0"/>
                </a:solidFill>
                <a:latin typeface="+mn-lt"/>
              </a:rPr>
              <a:t>News Values</a:t>
            </a:r>
            <a:endParaRPr lang="en-GB" sz="6000" b="1" dirty="0">
              <a:solidFill>
                <a:srgbClr val="0070C0"/>
              </a:solidFill>
              <a:latin typeface="+mn-lt"/>
            </a:endParaRPr>
          </a:p>
        </p:txBody>
      </p:sp>
      <p:sp>
        <p:nvSpPr>
          <p:cNvPr id="5" name="Title 1"/>
          <p:cNvSpPr txBox="1">
            <a:spLocks/>
          </p:cNvSpPr>
          <p:nvPr/>
        </p:nvSpPr>
        <p:spPr>
          <a:xfrm>
            <a:off x="912913" y="2749674"/>
            <a:ext cx="4764941" cy="3432132"/>
          </a:xfrm>
          <a:prstGeom prst="rect">
            <a:avLst/>
          </a:prstGeom>
          <a:ln w="38100" cap="rnd">
            <a:solidFill>
              <a:schemeClr val="accent6">
                <a:lumMod val="60000"/>
                <a:lumOff val="40000"/>
              </a:schemeClr>
            </a:solidFill>
            <a:prstDash val="dash"/>
          </a:ln>
        </p:spPr>
        <p:txBody>
          <a:bodyPr vert="horz" lIns="109728" tIns="54864" rIns="109728" bIns="54864" rtlCol="0" anchor="ctr">
            <a:noAutofit/>
          </a:bodyPr>
          <a:lstStyle>
            <a:lvl1pPr algn="ctr" defTabSz="761970" rtl="0" eaLnBrk="1" latinLnBrk="0" hangingPunct="1">
              <a:spcBef>
                <a:spcPct val="0"/>
              </a:spcBef>
              <a:buNone/>
              <a:defRPr sz="3667" kern="1200">
                <a:solidFill>
                  <a:schemeClr val="tx1"/>
                </a:solidFill>
                <a:latin typeface="+mj-lt"/>
                <a:ea typeface="+mj-ea"/>
                <a:cs typeface="+mj-cs"/>
              </a:defRPr>
            </a:lvl1pPr>
          </a:lstStyle>
          <a:p>
            <a:endParaRPr lang="en-GB" sz="3600" dirty="0" smtClean="0">
              <a:latin typeface="+mn-lt"/>
            </a:endParaRPr>
          </a:p>
          <a:p>
            <a:pPr algn="l"/>
            <a:endParaRPr lang="en-GB" sz="2400" u="sng" dirty="0" smtClean="0"/>
          </a:p>
          <a:p>
            <a:pPr algn="l"/>
            <a:endParaRPr lang="en-GB" sz="2400" u="sng" dirty="0"/>
          </a:p>
          <a:p>
            <a:pPr algn="l"/>
            <a:endParaRPr lang="en-GB" sz="2400" u="sng" dirty="0" smtClean="0"/>
          </a:p>
          <a:p>
            <a:pPr algn="l"/>
            <a:r>
              <a:rPr lang="en-GB" sz="2400" u="sng" dirty="0" smtClean="0"/>
              <a:t>Keywords </a:t>
            </a:r>
            <a:r>
              <a:rPr lang="en-GB" sz="2400" u="sng" dirty="0"/>
              <a:t>/ Key </a:t>
            </a:r>
            <a:r>
              <a:rPr lang="en-GB" sz="2400" u="sng" dirty="0" smtClean="0"/>
              <a:t>theories:</a:t>
            </a:r>
            <a:r>
              <a:rPr lang="en-GB" sz="2400" dirty="0" smtClean="0"/>
              <a:t> </a:t>
            </a:r>
            <a:endParaRPr lang="en-GB" sz="2400" dirty="0"/>
          </a:p>
          <a:p>
            <a:pPr algn="l"/>
            <a:r>
              <a:rPr lang="en-GB" sz="2000" dirty="0" err="1">
                <a:latin typeface="Arial" panose="020B0604020202020204" pitchFamily="34" charset="0"/>
                <a:cs typeface="Arial" panose="020B0604020202020204" pitchFamily="34" charset="0"/>
              </a:rPr>
              <a:t>Galtung</a:t>
            </a:r>
            <a:r>
              <a:rPr lang="en-GB" sz="2000" dirty="0">
                <a:latin typeface="Arial" panose="020B0604020202020204" pitchFamily="34" charset="0"/>
                <a:cs typeface="Arial" panose="020B0604020202020204" pitchFamily="34" charset="0"/>
              </a:rPr>
              <a:t> &amp; </a:t>
            </a:r>
            <a:r>
              <a:rPr lang="en-GB" sz="2000" dirty="0" err="1">
                <a:latin typeface="Arial" panose="020B0604020202020204" pitchFamily="34" charset="0"/>
                <a:cs typeface="Arial" panose="020B0604020202020204" pitchFamily="34" charset="0"/>
              </a:rPr>
              <a:t>Ruge’s</a:t>
            </a:r>
            <a:r>
              <a:rPr lang="en-GB" sz="2000" dirty="0">
                <a:latin typeface="Arial" panose="020B0604020202020204" pitchFamily="34" charset="0"/>
                <a:cs typeface="Arial" panose="020B0604020202020204" pitchFamily="34" charset="0"/>
              </a:rPr>
              <a:t> </a:t>
            </a:r>
            <a:r>
              <a:rPr lang="en-GB" sz="2000" dirty="0" smtClean="0">
                <a:latin typeface="Arial" panose="020B0604020202020204" pitchFamily="34" charset="0"/>
                <a:cs typeface="Arial" panose="020B0604020202020204" pitchFamily="34" charset="0"/>
              </a:rPr>
              <a:t>(1965) 14 </a:t>
            </a:r>
            <a:r>
              <a:rPr lang="en-GB" sz="2000" dirty="0">
                <a:latin typeface="Arial" panose="020B0604020202020204" pitchFamily="34" charset="0"/>
                <a:cs typeface="Arial" panose="020B0604020202020204" pitchFamily="34" charset="0"/>
              </a:rPr>
              <a:t>News Values</a:t>
            </a:r>
          </a:p>
          <a:p>
            <a:pPr algn="l"/>
            <a:r>
              <a:rPr lang="en-GB" sz="2000" dirty="0">
                <a:latin typeface="Arial" panose="020B0604020202020204" pitchFamily="34" charset="0"/>
                <a:cs typeface="Arial" panose="020B0604020202020204" pitchFamily="34" charset="0"/>
              </a:rPr>
              <a:t>Gatekeeping</a:t>
            </a:r>
          </a:p>
          <a:p>
            <a:pPr algn="l"/>
            <a:r>
              <a:rPr lang="en-GB" sz="2000" dirty="0">
                <a:latin typeface="Arial" panose="020B0604020202020204" pitchFamily="34" charset="0"/>
                <a:cs typeface="Arial" panose="020B0604020202020204" pitchFamily="34" charset="0"/>
              </a:rPr>
              <a:t>Agenda </a:t>
            </a:r>
            <a:r>
              <a:rPr lang="en-GB" sz="2000" dirty="0" smtClean="0">
                <a:latin typeface="Arial" panose="020B0604020202020204" pitchFamily="34" charset="0"/>
                <a:cs typeface="Arial" panose="020B0604020202020204" pitchFamily="34" charset="0"/>
              </a:rPr>
              <a:t>setting</a:t>
            </a:r>
          </a:p>
          <a:p>
            <a:pPr algn="l"/>
            <a:r>
              <a:rPr lang="en-GB" sz="2000" dirty="0" smtClean="0">
                <a:latin typeface="Arial" panose="020B0604020202020204" pitchFamily="34" charset="0"/>
                <a:cs typeface="Arial" panose="020B0604020202020204" pitchFamily="34" charset="0"/>
              </a:rPr>
              <a:t>News agenda</a:t>
            </a:r>
            <a:endParaRPr lang="en-GB" sz="2000" dirty="0">
              <a:latin typeface="Arial" panose="020B0604020202020204" pitchFamily="34" charset="0"/>
              <a:cs typeface="Arial" panose="020B0604020202020204" pitchFamily="34" charset="0"/>
            </a:endParaRPr>
          </a:p>
          <a:p>
            <a:pPr algn="l"/>
            <a:r>
              <a:rPr lang="en-GB" sz="2000" dirty="0" err="1">
                <a:latin typeface="Arial" panose="020B0604020202020204" pitchFamily="34" charset="0"/>
                <a:cs typeface="Arial" panose="020B0604020202020204" pitchFamily="34" charset="0"/>
              </a:rPr>
              <a:t>Harcup</a:t>
            </a:r>
            <a:r>
              <a:rPr lang="en-GB" sz="2000" dirty="0">
                <a:latin typeface="Arial" panose="020B0604020202020204" pitchFamily="34" charset="0"/>
                <a:cs typeface="Arial" panose="020B0604020202020204" pitchFamily="34" charset="0"/>
              </a:rPr>
              <a:t> &amp; O’Neill (2001) </a:t>
            </a:r>
            <a:r>
              <a:rPr lang="en-GB" sz="2000" dirty="0" smtClean="0">
                <a:latin typeface="Arial" panose="020B0604020202020204" pitchFamily="34" charset="0"/>
                <a:cs typeface="Arial" panose="020B0604020202020204" pitchFamily="34" charset="0"/>
              </a:rPr>
              <a:t>News Values</a:t>
            </a:r>
          </a:p>
          <a:p>
            <a:pPr algn="l"/>
            <a:r>
              <a:rPr lang="en-GB" sz="2000" dirty="0" smtClean="0">
                <a:latin typeface="Arial" panose="020B0604020202020204" pitchFamily="34" charset="0"/>
                <a:cs typeface="Arial" panose="020B0604020202020204" pitchFamily="34" charset="0"/>
              </a:rPr>
              <a:t>Newsworthy</a:t>
            </a:r>
            <a:endParaRPr lang="en-GB" sz="2000" dirty="0">
              <a:latin typeface="Arial" panose="020B0604020202020204" pitchFamily="34" charset="0"/>
              <a:cs typeface="Arial" panose="020B0604020202020204" pitchFamily="34" charset="0"/>
            </a:endParaRPr>
          </a:p>
          <a:p>
            <a:endParaRPr lang="en-GB" sz="3600" dirty="0" smtClean="0">
              <a:latin typeface="+mn-lt"/>
            </a:endParaRPr>
          </a:p>
          <a:p>
            <a:endParaRPr lang="en-GB" sz="3600" dirty="0">
              <a:latin typeface="+mn-lt"/>
            </a:endParaRPr>
          </a:p>
        </p:txBody>
      </p:sp>
      <p:sp>
        <p:nvSpPr>
          <p:cNvPr id="8" name="Title 1"/>
          <p:cNvSpPr txBox="1">
            <a:spLocks/>
          </p:cNvSpPr>
          <p:nvPr/>
        </p:nvSpPr>
        <p:spPr>
          <a:xfrm>
            <a:off x="6186544" y="625660"/>
            <a:ext cx="4764941" cy="2593309"/>
          </a:xfrm>
          <a:prstGeom prst="rect">
            <a:avLst/>
          </a:prstGeom>
          <a:ln w="38100" cap="rnd">
            <a:solidFill>
              <a:srgbClr val="FF99FF"/>
            </a:solidFill>
            <a:prstDash val="dash"/>
          </a:ln>
        </p:spPr>
        <p:txBody>
          <a:bodyPr vert="horz" lIns="109728" tIns="54864" rIns="109728" bIns="54864" rtlCol="0" anchor="ctr">
            <a:normAutofit/>
          </a:bodyPr>
          <a:lstStyle>
            <a:lvl1pPr algn="ctr" defTabSz="761970" rtl="0" eaLnBrk="1" latinLnBrk="0" hangingPunct="1">
              <a:spcBef>
                <a:spcPct val="0"/>
              </a:spcBef>
              <a:buNone/>
              <a:defRPr sz="3667" kern="1200">
                <a:solidFill>
                  <a:schemeClr val="tx1"/>
                </a:solidFill>
                <a:latin typeface="+mj-lt"/>
                <a:ea typeface="+mj-ea"/>
                <a:cs typeface="+mj-cs"/>
              </a:defRPr>
            </a:lvl1pPr>
          </a:lstStyle>
          <a:p>
            <a:pPr algn="l"/>
            <a:endParaRPr lang="en-GB" sz="3200" dirty="0" smtClean="0">
              <a:latin typeface="+mn-lt"/>
            </a:endParaRPr>
          </a:p>
          <a:p>
            <a:pPr algn="l"/>
            <a:endParaRPr lang="en-GB" sz="3200" dirty="0">
              <a:latin typeface="+mn-lt"/>
            </a:endParaRPr>
          </a:p>
        </p:txBody>
      </p:sp>
      <p:sp>
        <p:nvSpPr>
          <p:cNvPr id="9" name="Title 1"/>
          <p:cNvSpPr txBox="1">
            <a:spLocks/>
          </p:cNvSpPr>
          <p:nvPr/>
        </p:nvSpPr>
        <p:spPr>
          <a:xfrm>
            <a:off x="6302449" y="3857166"/>
            <a:ext cx="4649036" cy="2324640"/>
          </a:xfrm>
          <a:prstGeom prst="rect">
            <a:avLst/>
          </a:prstGeom>
          <a:ln w="38100" cap="rnd">
            <a:solidFill>
              <a:srgbClr val="00B050"/>
            </a:solidFill>
            <a:prstDash val="dash"/>
          </a:ln>
        </p:spPr>
        <p:txBody>
          <a:bodyPr vert="horz" lIns="109728" tIns="54864" rIns="109728" bIns="54864" rtlCol="0" anchor="ctr">
            <a:normAutofit/>
          </a:bodyPr>
          <a:lstStyle>
            <a:lvl1pPr algn="ctr" defTabSz="761970" rtl="0" eaLnBrk="1" latinLnBrk="0" hangingPunct="1">
              <a:spcBef>
                <a:spcPct val="0"/>
              </a:spcBef>
              <a:buNone/>
              <a:defRPr sz="3667" kern="1200">
                <a:solidFill>
                  <a:schemeClr val="tx1"/>
                </a:solidFill>
                <a:latin typeface="+mj-lt"/>
                <a:ea typeface="+mj-ea"/>
                <a:cs typeface="+mj-cs"/>
              </a:defRPr>
            </a:lvl1pPr>
          </a:lstStyle>
          <a:p>
            <a:pPr algn="l"/>
            <a:endParaRPr lang="en-GB" sz="2400" u="sng" dirty="0">
              <a:latin typeface="+mn-lt"/>
            </a:endParaRPr>
          </a:p>
        </p:txBody>
      </p:sp>
      <p:pic>
        <p:nvPicPr>
          <p:cNvPr id="1026" name="Picture 2" descr="Image result for thu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459499">
            <a:off x="-157708" y="-15069"/>
            <a:ext cx="1528388" cy="101776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590766" y="3802119"/>
            <a:ext cx="4147661" cy="2665345"/>
          </a:xfrm>
          <a:prstGeom prst="rect">
            <a:avLst/>
          </a:prstGeom>
          <a:noFill/>
        </p:spPr>
        <p:txBody>
          <a:bodyPr wrap="square" rtlCol="0">
            <a:spAutoFit/>
          </a:bodyPr>
          <a:lstStyle/>
          <a:p>
            <a:r>
              <a:rPr lang="en-GB" sz="2800" b="1" u="sng" dirty="0" smtClean="0">
                <a:solidFill>
                  <a:srgbClr val="FF0000"/>
                </a:solidFill>
              </a:rPr>
              <a:t>Do It Now</a:t>
            </a:r>
          </a:p>
          <a:p>
            <a:endParaRPr lang="en-GB" sz="2160" u="sng" dirty="0" smtClean="0"/>
          </a:p>
          <a:p>
            <a:r>
              <a:rPr lang="en-GB" sz="3200" dirty="0" smtClean="0"/>
              <a:t>On your post-it, write down at least three things that you value.</a:t>
            </a:r>
          </a:p>
          <a:p>
            <a:endParaRPr lang="en-GB" sz="2160" u="sng" dirty="0" smtClean="0"/>
          </a:p>
        </p:txBody>
      </p:sp>
      <p:sp>
        <p:nvSpPr>
          <p:cNvPr id="3" name="Rectangle 2"/>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p:txBody>
          <a:bodyPr/>
          <a:lstStyle/>
          <a:p>
            <a:endParaRPr lang="en-GB" dirty="0"/>
          </a:p>
        </p:txBody>
      </p:sp>
      <p:sp>
        <p:nvSpPr>
          <p:cNvPr id="7" name="TextBox 6"/>
          <p:cNvSpPr txBox="1"/>
          <p:nvPr/>
        </p:nvSpPr>
        <p:spPr>
          <a:xfrm>
            <a:off x="6755867" y="1129154"/>
            <a:ext cx="3924268" cy="1754326"/>
          </a:xfrm>
          <a:prstGeom prst="rect">
            <a:avLst/>
          </a:prstGeom>
          <a:noFill/>
        </p:spPr>
        <p:txBody>
          <a:bodyPr wrap="square" rtlCol="0">
            <a:spAutoFit/>
          </a:bodyPr>
          <a:lstStyle/>
          <a:p>
            <a:pPr lvl="0"/>
            <a:r>
              <a:rPr lang="en-GB" sz="3600">
                <a:solidFill>
                  <a:prstClr val="black"/>
                </a:solidFill>
              </a:rPr>
              <a:t>LO: to understand how to apply news values terms</a:t>
            </a:r>
            <a:endParaRPr lang="en-GB" sz="3600" dirty="0">
              <a:solidFill>
                <a:prstClr val="black"/>
              </a:solidFill>
            </a:endParaRPr>
          </a:p>
        </p:txBody>
      </p:sp>
    </p:spTree>
    <p:extLst>
      <p:ext uri="{BB962C8B-B14F-4D97-AF65-F5344CB8AC3E}">
        <p14:creationId xmlns:p14="http://schemas.microsoft.com/office/powerpoint/2010/main" val="41485578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71957" y="363413"/>
            <a:ext cx="3192379" cy="132556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71957" y="237820"/>
            <a:ext cx="3493168" cy="1325563"/>
          </a:xfrm>
        </p:spPr>
        <p:txBody>
          <a:bodyPr/>
          <a:lstStyle/>
          <a:p>
            <a:r>
              <a:rPr lang="en-GB" b="1" dirty="0" smtClean="0">
                <a:solidFill>
                  <a:srgbClr val="FF0000"/>
                </a:solidFill>
              </a:rPr>
              <a:t>Typical things we value</a:t>
            </a:r>
            <a:endParaRPr lang="en-GB" b="1" dirty="0">
              <a:solidFill>
                <a:srgbClr val="FF0000"/>
              </a:solidFill>
            </a:endParaRPr>
          </a:p>
        </p:txBody>
      </p:sp>
      <p:sp>
        <p:nvSpPr>
          <p:cNvPr id="3" name="Content Placeholder 2"/>
          <p:cNvSpPr>
            <a:spLocks noGrp="1"/>
          </p:cNvSpPr>
          <p:nvPr>
            <p:ph idx="1"/>
          </p:nvPr>
        </p:nvSpPr>
        <p:spPr>
          <a:xfrm>
            <a:off x="3965126" y="237820"/>
            <a:ext cx="7734184" cy="6311839"/>
          </a:xfrm>
        </p:spPr>
        <p:txBody>
          <a:bodyPr>
            <a:normAutofit/>
          </a:bodyPr>
          <a:lstStyle/>
          <a:p>
            <a:r>
              <a:rPr lang="en-GB" dirty="0" smtClean="0"/>
              <a:t>Family</a:t>
            </a:r>
          </a:p>
          <a:p>
            <a:r>
              <a:rPr lang="en-GB" dirty="0" smtClean="0"/>
              <a:t>Health, fitness, wellbeing</a:t>
            </a:r>
          </a:p>
          <a:p>
            <a:r>
              <a:rPr lang="en-GB" dirty="0" smtClean="0"/>
              <a:t>Having money</a:t>
            </a:r>
          </a:p>
          <a:p>
            <a:r>
              <a:rPr lang="en-GB" dirty="0" smtClean="0"/>
              <a:t>Food and drink</a:t>
            </a:r>
          </a:p>
          <a:p>
            <a:r>
              <a:rPr lang="en-GB" dirty="0" smtClean="0"/>
              <a:t>Knowledge</a:t>
            </a:r>
          </a:p>
          <a:p>
            <a:r>
              <a:rPr lang="en-GB" dirty="0" smtClean="0"/>
              <a:t>Politics</a:t>
            </a:r>
          </a:p>
          <a:p>
            <a:r>
              <a:rPr lang="en-GB" dirty="0" smtClean="0"/>
              <a:t>Beliefs</a:t>
            </a:r>
          </a:p>
          <a:p>
            <a:r>
              <a:rPr lang="en-GB" dirty="0" smtClean="0"/>
              <a:t>Relationships (popularity, fitting in, marriage, girlfriend/boyfriend, friendships, connection)</a:t>
            </a:r>
          </a:p>
          <a:p>
            <a:r>
              <a:rPr lang="en-GB" dirty="0" smtClean="0"/>
              <a:t>Hobbies (favourite football team, music, films, entertainment)</a:t>
            </a:r>
          </a:p>
          <a:p>
            <a:r>
              <a:rPr lang="en-GB" dirty="0" smtClean="0"/>
              <a:t>Concepts - Happiness, Freedom, Peace, Love, Justice, Hope, Equality</a:t>
            </a:r>
          </a:p>
        </p:txBody>
      </p:sp>
      <p:sp>
        <p:nvSpPr>
          <p:cNvPr id="4" name="Title 1"/>
          <p:cNvSpPr txBox="1">
            <a:spLocks/>
          </p:cNvSpPr>
          <p:nvPr/>
        </p:nvSpPr>
        <p:spPr>
          <a:xfrm>
            <a:off x="7162800" y="500062"/>
            <a:ext cx="545431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b="1" dirty="0"/>
          </a:p>
        </p:txBody>
      </p:sp>
      <p:sp>
        <p:nvSpPr>
          <p:cNvPr id="5" name="Title 1"/>
          <p:cNvSpPr txBox="1">
            <a:spLocks/>
          </p:cNvSpPr>
          <p:nvPr/>
        </p:nvSpPr>
        <p:spPr>
          <a:xfrm>
            <a:off x="7363555" y="263441"/>
            <a:ext cx="34931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b="1" dirty="0">
              <a:solidFill>
                <a:srgbClr val="7030A0"/>
              </a:solidFill>
            </a:endParaRPr>
          </a:p>
        </p:txBody>
      </p:sp>
      <p:sp>
        <p:nvSpPr>
          <p:cNvPr id="8" name="Rectangle 7"/>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516287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8200" y="625642"/>
            <a:ext cx="4499919" cy="80611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normAutofit/>
          </a:bodyPr>
          <a:lstStyle/>
          <a:p>
            <a:r>
              <a:rPr lang="en-GB" sz="4800" b="1" dirty="0" smtClean="0">
                <a:solidFill>
                  <a:srgbClr val="FF0000"/>
                </a:solidFill>
              </a:rPr>
              <a:t>What is a ‘value’?</a:t>
            </a:r>
            <a:endParaRPr lang="en-GB" sz="4800" b="1" dirty="0">
              <a:solidFill>
                <a:srgbClr val="FF0000"/>
              </a:solidFill>
            </a:endParaRPr>
          </a:p>
        </p:txBody>
      </p:sp>
      <p:sp>
        <p:nvSpPr>
          <p:cNvPr id="3" name="Content Placeholder 2"/>
          <p:cNvSpPr>
            <a:spLocks noGrp="1"/>
          </p:cNvSpPr>
          <p:nvPr>
            <p:ph idx="1"/>
          </p:nvPr>
        </p:nvSpPr>
        <p:spPr>
          <a:xfrm>
            <a:off x="838200" y="1825625"/>
            <a:ext cx="4499919" cy="4286851"/>
          </a:xfrm>
        </p:spPr>
        <p:txBody>
          <a:bodyPr>
            <a:noAutofit/>
          </a:bodyPr>
          <a:lstStyle/>
          <a:p>
            <a:r>
              <a:rPr lang="en-GB" sz="3600" dirty="0" smtClean="0"/>
              <a:t>The importance, worth or usefulness of something.</a:t>
            </a:r>
          </a:p>
          <a:p>
            <a:r>
              <a:rPr lang="en-GB" sz="3600" dirty="0" smtClean="0"/>
              <a:t>Principles </a:t>
            </a:r>
            <a:r>
              <a:rPr lang="en-GB" sz="3600" dirty="0"/>
              <a:t>or standards of </a:t>
            </a:r>
            <a:r>
              <a:rPr lang="en-GB" sz="3600" dirty="0" smtClean="0"/>
              <a:t>behaviour.</a:t>
            </a:r>
            <a:endParaRPr lang="en-GB" sz="3600" dirty="0"/>
          </a:p>
          <a:p>
            <a:r>
              <a:rPr lang="en-GB" sz="3600" dirty="0" smtClean="0"/>
              <a:t>A </a:t>
            </a:r>
            <a:r>
              <a:rPr lang="en-GB" sz="3600" dirty="0"/>
              <a:t>judgement of what is important in life.</a:t>
            </a:r>
            <a:endParaRPr lang="en-GB" sz="3600" dirty="0" smtClean="0"/>
          </a:p>
        </p:txBody>
      </p:sp>
      <p:pic>
        <p:nvPicPr>
          <p:cNvPr id="5122" name="Picture 2" descr="Image result for val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0075" y="365125"/>
            <a:ext cx="4403725" cy="292475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va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0075" y="3928095"/>
            <a:ext cx="4403725" cy="247613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4775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3197" y="327547"/>
            <a:ext cx="5299553" cy="737165"/>
          </a:xfrm>
          <a:solidFill>
            <a:schemeClr val="accent6">
              <a:lumMod val="60000"/>
              <a:lumOff val="40000"/>
            </a:schemeClr>
          </a:solidFill>
        </p:spPr>
        <p:txBody>
          <a:bodyPr/>
          <a:lstStyle/>
          <a:p>
            <a:r>
              <a:rPr lang="en-GB" b="1" dirty="0" smtClean="0">
                <a:solidFill>
                  <a:srgbClr val="FF0000"/>
                </a:solidFill>
              </a:rPr>
              <a:t>What is a News Value?</a:t>
            </a:r>
            <a:endParaRPr lang="en-GB" b="1" dirty="0">
              <a:solidFill>
                <a:srgbClr val="FF0000"/>
              </a:solidFill>
            </a:endParaRPr>
          </a:p>
        </p:txBody>
      </p:sp>
      <p:sp>
        <p:nvSpPr>
          <p:cNvPr id="3" name="Content Placeholder 2"/>
          <p:cNvSpPr>
            <a:spLocks noGrp="1"/>
          </p:cNvSpPr>
          <p:nvPr>
            <p:ph idx="1"/>
          </p:nvPr>
        </p:nvSpPr>
        <p:spPr>
          <a:xfrm>
            <a:off x="1741117" y="1478071"/>
            <a:ext cx="8668011" cy="4636262"/>
          </a:xfrm>
        </p:spPr>
        <p:txBody>
          <a:bodyPr>
            <a:normAutofit/>
          </a:bodyPr>
          <a:lstStyle/>
          <a:p>
            <a:pPr marL="0" indent="0" algn="ctr">
              <a:buNone/>
            </a:pPr>
            <a:r>
              <a:rPr lang="en-GB" sz="4800" dirty="0" smtClean="0">
                <a:solidFill>
                  <a:srgbClr val="FF0000"/>
                </a:solidFill>
              </a:rPr>
              <a:t>A news value is a characteristic that a story has that makes it newsworthy </a:t>
            </a:r>
            <a:r>
              <a:rPr lang="en-GB" sz="4800" dirty="0" smtClean="0"/>
              <a:t>–</a:t>
            </a:r>
          </a:p>
          <a:p>
            <a:pPr marL="0" indent="0" algn="ctr">
              <a:buNone/>
            </a:pPr>
            <a:r>
              <a:rPr lang="en-GB" sz="4800" dirty="0"/>
              <a:t>s</a:t>
            </a:r>
            <a:r>
              <a:rPr lang="en-GB" sz="4800" dirty="0" smtClean="0"/>
              <a:t>omething about the story that makes it important and worthy of being printed or broadcast.</a:t>
            </a:r>
          </a:p>
          <a:p>
            <a:endParaRPr lang="en-GB" dirty="0"/>
          </a:p>
        </p:txBody>
      </p:sp>
    </p:spTree>
    <p:extLst>
      <p:ext uri="{BB962C8B-B14F-4D97-AF65-F5344CB8AC3E}">
        <p14:creationId xmlns:p14="http://schemas.microsoft.com/office/powerpoint/2010/main" val="197508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207674" cy="737165"/>
          </a:xfrm>
          <a:solidFill>
            <a:srgbClr val="00B0F0"/>
          </a:solidFill>
        </p:spPr>
        <p:txBody>
          <a:bodyPr/>
          <a:lstStyle/>
          <a:p>
            <a:r>
              <a:rPr lang="en-GB" b="1" dirty="0" err="1" smtClean="0">
                <a:solidFill>
                  <a:schemeClr val="bg1"/>
                </a:solidFill>
              </a:rPr>
              <a:t>Galtung</a:t>
            </a:r>
            <a:r>
              <a:rPr lang="en-GB" b="1" dirty="0" smtClean="0">
                <a:solidFill>
                  <a:schemeClr val="bg1"/>
                </a:solidFill>
              </a:rPr>
              <a:t> and </a:t>
            </a:r>
            <a:r>
              <a:rPr lang="en-GB" b="1" dirty="0" err="1" smtClean="0">
                <a:solidFill>
                  <a:schemeClr val="bg1"/>
                </a:solidFill>
              </a:rPr>
              <a:t>Ruge</a:t>
            </a:r>
            <a:r>
              <a:rPr lang="en-GB" b="1" dirty="0" smtClean="0">
                <a:solidFill>
                  <a:schemeClr val="bg1"/>
                </a:solidFill>
              </a:rPr>
              <a:t> (1965) – News Values</a:t>
            </a:r>
            <a:endParaRPr lang="en-GB" b="1" dirty="0">
              <a:solidFill>
                <a:schemeClr val="bg1"/>
              </a:solidFill>
            </a:endParaRPr>
          </a:p>
        </p:txBody>
      </p:sp>
      <p:sp>
        <p:nvSpPr>
          <p:cNvPr id="3" name="Content Placeholder 2"/>
          <p:cNvSpPr>
            <a:spLocks noGrp="1"/>
          </p:cNvSpPr>
          <p:nvPr>
            <p:ph idx="1"/>
          </p:nvPr>
        </p:nvSpPr>
        <p:spPr>
          <a:xfrm>
            <a:off x="838200" y="1427967"/>
            <a:ext cx="10515600" cy="4748996"/>
          </a:xfrm>
        </p:spPr>
        <p:txBody>
          <a:bodyPr/>
          <a:lstStyle/>
          <a:p>
            <a:r>
              <a:rPr lang="en-GB" dirty="0" smtClean="0"/>
              <a:t>These two media theorists researched the news output of several news media organisations around the world.</a:t>
            </a:r>
          </a:p>
          <a:p>
            <a:endParaRPr lang="en-GB" dirty="0" smtClean="0"/>
          </a:p>
          <a:p>
            <a:r>
              <a:rPr lang="en-GB" dirty="0" smtClean="0"/>
              <a:t>They came up with a list of characteristics of stories that editors think of as being important.</a:t>
            </a:r>
          </a:p>
          <a:p>
            <a:endParaRPr lang="en-GB" dirty="0" smtClean="0"/>
          </a:p>
          <a:p>
            <a:r>
              <a:rPr lang="en-GB" dirty="0" smtClean="0"/>
              <a:t>They called </a:t>
            </a:r>
            <a:r>
              <a:rPr lang="en-GB" dirty="0" smtClean="0"/>
              <a:t>these </a:t>
            </a:r>
            <a:r>
              <a:rPr lang="en-GB" dirty="0" smtClean="0"/>
              <a:t>characteristics ‘news values’.</a:t>
            </a:r>
          </a:p>
          <a:p>
            <a:pPr marL="0" indent="0">
              <a:buNone/>
            </a:pPr>
            <a:endParaRPr lang="en-GB" dirty="0" smtClean="0"/>
          </a:p>
          <a:p>
            <a:r>
              <a:rPr lang="en-GB" dirty="0" smtClean="0"/>
              <a:t>So, when deciding whether a story is newsworthy, the editor would think about whether the story has enough news value.</a:t>
            </a:r>
            <a:endParaRPr lang="en-GB" dirty="0"/>
          </a:p>
        </p:txBody>
      </p:sp>
    </p:spTree>
    <p:extLst>
      <p:ext uri="{BB962C8B-B14F-4D97-AF65-F5344CB8AC3E}">
        <p14:creationId xmlns:p14="http://schemas.microsoft.com/office/powerpoint/2010/main" val="2743850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24639"/>
          </a:xfrm>
          <a:solidFill>
            <a:schemeClr val="accent6">
              <a:lumMod val="60000"/>
              <a:lumOff val="40000"/>
            </a:schemeClr>
          </a:solidFill>
        </p:spPr>
        <p:txBody>
          <a:bodyPr>
            <a:normAutofit/>
          </a:bodyPr>
          <a:lstStyle/>
          <a:p>
            <a:r>
              <a:rPr lang="en-GB" b="1" dirty="0" smtClean="0">
                <a:solidFill>
                  <a:srgbClr val="FF0000"/>
                </a:solidFill>
              </a:rPr>
              <a:t>The type of stories that the news media value</a:t>
            </a:r>
            <a:endParaRPr lang="en-GB" b="1" dirty="0">
              <a:solidFill>
                <a:srgbClr val="FF0000"/>
              </a:solidFill>
            </a:endParaRPr>
          </a:p>
        </p:txBody>
      </p:sp>
      <p:sp>
        <p:nvSpPr>
          <p:cNvPr id="3" name="Content Placeholder 2"/>
          <p:cNvSpPr>
            <a:spLocks noGrp="1"/>
          </p:cNvSpPr>
          <p:nvPr>
            <p:ph idx="1"/>
          </p:nvPr>
        </p:nvSpPr>
        <p:spPr>
          <a:xfrm>
            <a:off x="650310" y="2141951"/>
            <a:ext cx="4560517" cy="3972382"/>
          </a:xfrm>
        </p:spPr>
        <p:txBody>
          <a:bodyPr>
            <a:normAutofit fontScale="85000" lnSpcReduction="20000"/>
          </a:bodyPr>
          <a:lstStyle/>
          <a:p>
            <a:pPr marL="0" indent="0">
              <a:buNone/>
            </a:pPr>
            <a:endParaRPr lang="en-GB" dirty="0"/>
          </a:p>
          <a:p>
            <a:r>
              <a:rPr lang="en-GB" dirty="0"/>
              <a:t>Business</a:t>
            </a:r>
          </a:p>
          <a:p>
            <a:r>
              <a:rPr lang="en-GB" dirty="0"/>
              <a:t>Politics (power)</a:t>
            </a:r>
          </a:p>
          <a:p>
            <a:r>
              <a:rPr lang="en-GB" dirty="0"/>
              <a:t>Law</a:t>
            </a:r>
          </a:p>
          <a:p>
            <a:r>
              <a:rPr lang="en-GB" dirty="0"/>
              <a:t>Banking (money)</a:t>
            </a:r>
          </a:p>
          <a:p>
            <a:r>
              <a:rPr lang="en-GB" dirty="0"/>
              <a:t>Economics</a:t>
            </a:r>
          </a:p>
          <a:p>
            <a:r>
              <a:rPr lang="en-GB" dirty="0"/>
              <a:t>Scandal</a:t>
            </a:r>
          </a:p>
          <a:p>
            <a:r>
              <a:rPr lang="en-GB" dirty="0"/>
              <a:t>Defence (war)</a:t>
            </a:r>
          </a:p>
          <a:p>
            <a:r>
              <a:rPr lang="en-GB" dirty="0" smtClean="0"/>
              <a:t>Education</a:t>
            </a:r>
          </a:p>
          <a:p>
            <a:r>
              <a:rPr lang="en-GB" dirty="0" smtClean="0"/>
              <a:t>NHS</a:t>
            </a:r>
            <a:endParaRPr lang="en-GB" dirty="0"/>
          </a:p>
          <a:p>
            <a:endParaRPr lang="en-GB" dirty="0"/>
          </a:p>
          <a:p>
            <a:pPr marL="0" indent="0">
              <a:buNone/>
            </a:pPr>
            <a:endParaRPr lang="en-GB" dirty="0"/>
          </a:p>
          <a:p>
            <a:endParaRPr lang="en-GB" dirty="0"/>
          </a:p>
        </p:txBody>
      </p:sp>
      <p:sp>
        <p:nvSpPr>
          <p:cNvPr id="4" name="TextBox 3"/>
          <p:cNvSpPr txBox="1"/>
          <p:nvPr/>
        </p:nvSpPr>
        <p:spPr>
          <a:xfrm>
            <a:off x="3532339" y="2379947"/>
            <a:ext cx="2705623" cy="4093428"/>
          </a:xfrm>
          <a:prstGeom prst="rect">
            <a:avLst/>
          </a:prstGeom>
          <a:noFill/>
        </p:spPr>
        <p:txBody>
          <a:bodyPr wrap="square" rtlCol="0">
            <a:spAutoFit/>
          </a:bodyPr>
          <a:lstStyle/>
          <a:p>
            <a:pPr marL="342900" indent="-342900">
              <a:buFont typeface="Arial" panose="020B0604020202020204" pitchFamily="34" charset="0"/>
              <a:buChar char="•"/>
            </a:pPr>
            <a:r>
              <a:rPr lang="en-GB" sz="2600" dirty="0"/>
              <a:t>Tax</a:t>
            </a:r>
          </a:p>
          <a:p>
            <a:pPr marL="342900" indent="-342900">
              <a:buFont typeface="Arial" panose="020B0604020202020204" pitchFamily="34" charset="0"/>
              <a:buChar char="•"/>
            </a:pPr>
            <a:r>
              <a:rPr lang="en-GB" sz="2600" dirty="0"/>
              <a:t>Human Interest</a:t>
            </a:r>
          </a:p>
          <a:p>
            <a:pPr marL="342900" indent="-342900">
              <a:buFont typeface="Arial" panose="020B0604020202020204" pitchFamily="34" charset="0"/>
              <a:buChar char="•"/>
            </a:pPr>
            <a:r>
              <a:rPr lang="en-GB" sz="2600" dirty="0"/>
              <a:t>Housing</a:t>
            </a:r>
          </a:p>
          <a:p>
            <a:pPr marL="342900" indent="-342900">
              <a:buFont typeface="Arial" panose="020B0604020202020204" pitchFamily="34" charset="0"/>
              <a:buChar char="•"/>
            </a:pPr>
            <a:r>
              <a:rPr lang="en-GB" sz="2600" dirty="0"/>
              <a:t>Environment</a:t>
            </a:r>
          </a:p>
          <a:p>
            <a:pPr marL="342900" indent="-342900">
              <a:buFont typeface="Arial" panose="020B0604020202020204" pitchFamily="34" charset="0"/>
              <a:buChar char="•"/>
            </a:pPr>
            <a:r>
              <a:rPr lang="en-GB" sz="2600" dirty="0"/>
              <a:t>Employment</a:t>
            </a:r>
          </a:p>
          <a:p>
            <a:pPr marL="342900" indent="-342900">
              <a:buFont typeface="Arial" panose="020B0604020202020204" pitchFamily="34" charset="0"/>
              <a:buChar char="•"/>
            </a:pPr>
            <a:r>
              <a:rPr lang="en-GB" sz="2600" dirty="0"/>
              <a:t>Welfare</a:t>
            </a:r>
          </a:p>
          <a:p>
            <a:pPr marL="342900" indent="-342900">
              <a:buFont typeface="Arial" panose="020B0604020202020204" pitchFamily="34" charset="0"/>
              <a:buChar char="•"/>
            </a:pPr>
            <a:r>
              <a:rPr lang="en-GB" sz="2600" dirty="0"/>
              <a:t>Transport</a:t>
            </a:r>
          </a:p>
          <a:p>
            <a:pPr marL="342900" indent="-342900">
              <a:buFont typeface="Arial" panose="020B0604020202020204" pitchFamily="34" charset="0"/>
              <a:buChar char="•"/>
            </a:pPr>
            <a:r>
              <a:rPr lang="en-GB" sz="2600" dirty="0"/>
              <a:t>Insurance</a:t>
            </a:r>
          </a:p>
          <a:p>
            <a:pPr marL="342900" indent="-342900">
              <a:buFont typeface="Arial" panose="020B0604020202020204" pitchFamily="34" charset="0"/>
              <a:buChar char="•"/>
            </a:pPr>
            <a:r>
              <a:rPr lang="en-GB" sz="2600" dirty="0"/>
              <a:t>Culture</a:t>
            </a:r>
          </a:p>
          <a:p>
            <a:pPr marL="342900" indent="-342900">
              <a:buFont typeface="Arial" panose="020B0604020202020204" pitchFamily="34" charset="0"/>
              <a:buChar char="•"/>
            </a:pPr>
            <a:r>
              <a:rPr lang="en-GB" sz="2600" dirty="0"/>
              <a:t>Sport</a:t>
            </a:r>
          </a:p>
        </p:txBody>
      </p:sp>
      <p:sp>
        <p:nvSpPr>
          <p:cNvPr id="5" name="TextBox 4"/>
          <p:cNvSpPr txBox="1"/>
          <p:nvPr/>
        </p:nvSpPr>
        <p:spPr>
          <a:xfrm>
            <a:off x="6876789" y="2430051"/>
            <a:ext cx="2617940" cy="1969770"/>
          </a:xfrm>
          <a:prstGeom prst="rect">
            <a:avLst/>
          </a:prstGeom>
          <a:noFill/>
        </p:spPr>
        <p:txBody>
          <a:bodyPr wrap="square" rtlCol="0">
            <a:spAutoFit/>
          </a:bodyPr>
          <a:lstStyle/>
          <a:p>
            <a:pPr marL="457200" indent="-457200">
              <a:buFont typeface="Arial" panose="020B0604020202020204" pitchFamily="34" charset="0"/>
              <a:buChar char="•"/>
            </a:pPr>
            <a:r>
              <a:rPr lang="en-GB" sz="2600" dirty="0" smtClean="0"/>
              <a:t>Celebrities</a:t>
            </a:r>
          </a:p>
          <a:p>
            <a:pPr marL="457200" indent="-457200">
              <a:buFont typeface="Arial" panose="020B0604020202020204" pitchFamily="34" charset="0"/>
              <a:buChar char="•"/>
            </a:pPr>
            <a:r>
              <a:rPr lang="en-GB" sz="2600" dirty="0" smtClean="0"/>
              <a:t>Scandal</a:t>
            </a:r>
          </a:p>
          <a:p>
            <a:pPr marL="457200" indent="-457200">
              <a:buFont typeface="Arial" panose="020B0604020202020204" pitchFamily="34" charset="0"/>
              <a:buChar char="•"/>
            </a:pPr>
            <a:r>
              <a:rPr lang="en-GB" sz="2600" dirty="0" smtClean="0"/>
              <a:t>Gossip</a:t>
            </a:r>
          </a:p>
          <a:p>
            <a:pPr marL="457200" indent="-457200">
              <a:buFont typeface="Arial" panose="020B0604020202020204" pitchFamily="34" charset="0"/>
              <a:buChar char="•"/>
            </a:pPr>
            <a:r>
              <a:rPr lang="en-GB" sz="2600" dirty="0" smtClean="0"/>
              <a:t>Photographs</a:t>
            </a:r>
          </a:p>
          <a:p>
            <a:endParaRPr lang="en-GB" dirty="0"/>
          </a:p>
        </p:txBody>
      </p:sp>
      <p:sp>
        <p:nvSpPr>
          <p:cNvPr id="6" name="TextBox 5"/>
          <p:cNvSpPr txBox="1"/>
          <p:nvPr/>
        </p:nvSpPr>
        <p:spPr>
          <a:xfrm>
            <a:off x="838200" y="1277655"/>
            <a:ext cx="10259860" cy="954107"/>
          </a:xfrm>
          <a:prstGeom prst="rect">
            <a:avLst/>
          </a:prstGeom>
          <a:noFill/>
        </p:spPr>
        <p:txBody>
          <a:bodyPr wrap="square" rtlCol="0">
            <a:spAutoFit/>
          </a:bodyPr>
          <a:lstStyle/>
          <a:p>
            <a:r>
              <a:rPr lang="en-GB" sz="2800" b="1" dirty="0" smtClean="0">
                <a:solidFill>
                  <a:srgbClr val="7030A0"/>
                </a:solidFill>
              </a:rPr>
              <a:t>Analyse the content of an example of news media and </a:t>
            </a:r>
          </a:p>
          <a:p>
            <a:r>
              <a:rPr lang="en-GB" sz="2800" b="1" dirty="0" smtClean="0">
                <a:solidFill>
                  <a:srgbClr val="7030A0"/>
                </a:solidFill>
              </a:rPr>
              <a:t>write down what you think the news media value </a:t>
            </a:r>
            <a:endParaRPr lang="en-GB" sz="2800" b="1" dirty="0">
              <a:solidFill>
                <a:srgbClr val="7030A0"/>
              </a:solidFill>
            </a:endParaRPr>
          </a:p>
        </p:txBody>
      </p:sp>
    </p:spTree>
    <p:extLst>
      <p:ext uri="{BB962C8B-B14F-4D97-AF65-F5344CB8AC3E}">
        <p14:creationId xmlns:p14="http://schemas.microsoft.com/office/powerpoint/2010/main" val="3937359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1719" y="1527359"/>
            <a:ext cx="2314832" cy="707886"/>
          </a:xfrm>
          <a:prstGeom prst="rect">
            <a:avLst/>
          </a:prstGeom>
          <a:noFill/>
        </p:spPr>
        <p:txBody>
          <a:bodyPr wrap="square" rtlCol="0">
            <a:spAutoFit/>
          </a:bodyPr>
          <a:lstStyle/>
          <a:p>
            <a:r>
              <a:rPr lang="en-GB" sz="4000" b="1" dirty="0" smtClean="0">
                <a:solidFill>
                  <a:srgbClr val="7030A0"/>
                </a:solidFill>
              </a:rPr>
              <a:t>Threshold</a:t>
            </a:r>
            <a:endParaRPr lang="en-GB" sz="4000" b="1" dirty="0">
              <a:solidFill>
                <a:srgbClr val="7030A0"/>
              </a:solidFill>
            </a:endParaRPr>
          </a:p>
        </p:txBody>
      </p:sp>
      <p:sp>
        <p:nvSpPr>
          <p:cNvPr id="5" name="TextBox 4"/>
          <p:cNvSpPr txBox="1"/>
          <p:nvPr/>
        </p:nvSpPr>
        <p:spPr>
          <a:xfrm>
            <a:off x="4038270" y="1595118"/>
            <a:ext cx="2704182" cy="707886"/>
          </a:xfrm>
          <a:prstGeom prst="rect">
            <a:avLst/>
          </a:prstGeom>
          <a:noFill/>
        </p:spPr>
        <p:txBody>
          <a:bodyPr wrap="square" rtlCol="0">
            <a:spAutoFit/>
          </a:bodyPr>
          <a:lstStyle/>
          <a:p>
            <a:r>
              <a:rPr lang="en-GB" sz="4000" b="1" dirty="0" smtClean="0">
                <a:solidFill>
                  <a:schemeClr val="accent2">
                    <a:lumMod val="75000"/>
                  </a:schemeClr>
                </a:solidFill>
              </a:rPr>
              <a:t>Frequency</a:t>
            </a:r>
            <a:endParaRPr lang="en-GB" sz="4000" b="1" dirty="0">
              <a:solidFill>
                <a:schemeClr val="accent2">
                  <a:lumMod val="75000"/>
                </a:schemeClr>
              </a:solidFill>
            </a:endParaRPr>
          </a:p>
        </p:txBody>
      </p:sp>
      <p:sp>
        <p:nvSpPr>
          <p:cNvPr id="6" name="TextBox 5"/>
          <p:cNvSpPr txBox="1"/>
          <p:nvPr/>
        </p:nvSpPr>
        <p:spPr>
          <a:xfrm>
            <a:off x="7805082" y="1716642"/>
            <a:ext cx="3233351" cy="707886"/>
          </a:xfrm>
          <a:prstGeom prst="rect">
            <a:avLst/>
          </a:prstGeom>
          <a:noFill/>
        </p:spPr>
        <p:txBody>
          <a:bodyPr wrap="square" rtlCol="0">
            <a:spAutoFit/>
          </a:bodyPr>
          <a:lstStyle/>
          <a:p>
            <a:r>
              <a:rPr lang="en-GB" sz="4000" b="1" dirty="0" smtClean="0">
                <a:solidFill>
                  <a:srgbClr val="0070C0"/>
                </a:solidFill>
              </a:rPr>
              <a:t>Predictability</a:t>
            </a:r>
            <a:endParaRPr lang="en-GB" sz="4000" b="1" dirty="0">
              <a:solidFill>
                <a:srgbClr val="0070C0"/>
              </a:solidFill>
            </a:endParaRPr>
          </a:p>
        </p:txBody>
      </p:sp>
      <p:sp>
        <p:nvSpPr>
          <p:cNvPr id="7" name="TextBox 6"/>
          <p:cNvSpPr txBox="1"/>
          <p:nvPr/>
        </p:nvSpPr>
        <p:spPr>
          <a:xfrm>
            <a:off x="4479324" y="3167446"/>
            <a:ext cx="3233351" cy="707886"/>
          </a:xfrm>
          <a:prstGeom prst="rect">
            <a:avLst/>
          </a:prstGeom>
          <a:noFill/>
        </p:spPr>
        <p:txBody>
          <a:bodyPr wrap="square" rtlCol="0">
            <a:spAutoFit/>
          </a:bodyPr>
          <a:lstStyle/>
          <a:p>
            <a:r>
              <a:rPr lang="en-GB" sz="4000" b="1" dirty="0" smtClean="0">
                <a:solidFill>
                  <a:srgbClr val="00B050"/>
                </a:solidFill>
              </a:rPr>
              <a:t>Proximity</a:t>
            </a:r>
            <a:endParaRPr lang="en-GB" sz="4000" b="1" dirty="0">
              <a:solidFill>
                <a:srgbClr val="00B050"/>
              </a:solidFill>
            </a:endParaRPr>
          </a:p>
        </p:txBody>
      </p:sp>
      <p:sp>
        <p:nvSpPr>
          <p:cNvPr id="8" name="TextBox 7"/>
          <p:cNvSpPr txBox="1"/>
          <p:nvPr/>
        </p:nvSpPr>
        <p:spPr>
          <a:xfrm>
            <a:off x="701572" y="3436235"/>
            <a:ext cx="3233351" cy="707886"/>
          </a:xfrm>
          <a:prstGeom prst="rect">
            <a:avLst/>
          </a:prstGeom>
          <a:noFill/>
        </p:spPr>
        <p:txBody>
          <a:bodyPr wrap="square" rtlCol="0">
            <a:spAutoFit/>
          </a:bodyPr>
          <a:lstStyle/>
          <a:p>
            <a:r>
              <a:rPr lang="en-GB" sz="4000" b="1" dirty="0" smtClean="0">
                <a:solidFill>
                  <a:schemeClr val="accent2">
                    <a:lumMod val="75000"/>
                  </a:schemeClr>
                </a:solidFill>
              </a:rPr>
              <a:t>Continuity</a:t>
            </a:r>
            <a:endParaRPr lang="en-GB" sz="4000" b="1" dirty="0">
              <a:solidFill>
                <a:schemeClr val="accent2">
                  <a:lumMod val="75000"/>
                </a:schemeClr>
              </a:solidFill>
            </a:endParaRPr>
          </a:p>
        </p:txBody>
      </p:sp>
      <p:sp>
        <p:nvSpPr>
          <p:cNvPr id="9" name="TextBox 8"/>
          <p:cNvSpPr txBox="1"/>
          <p:nvPr/>
        </p:nvSpPr>
        <p:spPr>
          <a:xfrm>
            <a:off x="4404044" y="4425560"/>
            <a:ext cx="4216688" cy="707886"/>
          </a:xfrm>
          <a:prstGeom prst="rect">
            <a:avLst/>
          </a:prstGeom>
          <a:noFill/>
        </p:spPr>
        <p:txBody>
          <a:bodyPr wrap="square" rtlCol="0">
            <a:spAutoFit/>
          </a:bodyPr>
          <a:lstStyle/>
          <a:p>
            <a:r>
              <a:rPr lang="en-GB" sz="4000" b="1" dirty="0" smtClean="0">
                <a:solidFill>
                  <a:schemeClr val="accent2">
                    <a:lumMod val="75000"/>
                  </a:schemeClr>
                </a:solidFill>
              </a:rPr>
              <a:t>Unexpectedness</a:t>
            </a:r>
            <a:endParaRPr lang="en-GB" sz="4000" b="1" dirty="0">
              <a:solidFill>
                <a:schemeClr val="accent2">
                  <a:lumMod val="75000"/>
                </a:schemeClr>
              </a:solidFill>
            </a:endParaRPr>
          </a:p>
        </p:txBody>
      </p:sp>
      <p:sp>
        <p:nvSpPr>
          <p:cNvPr id="10" name="TextBox 9"/>
          <p:cNvSpPr txBox="1"/>
          <p:nvPr/>
        </p:nvSpPr>
        <p:spPr>
          <a:xfrm>
            <a:off x="557302" y="2497775"/>
            <a:ext cx="3233351" cy="707886"/>
          </a:xfrm>
          <a:prstGeom prst="rect">
            <a:avLst/>
          </a:prstGeom>
          <a:noFill/>
        </p:spPr>
        <p:txBody>
          <a:bodyPr wrap="square" rtlCol="0">
            <a:spAutoFit/>
          </a:bodyPr>
          <a:lstStyle/>
          <a:p>
            <a:r>
              <a:rPr lang="en-GB" sz="4000" b="1" dirty="0" smtClean="0">
                <a:solidFill>
                  <a:srgbClr val="FF0000"/>
                </a:solidFill>
              </a:rPr>
              <a:t>Unambiguity</a:t>
            </a:r>
            <a:endParaRPr lang="en-GB" sz="4000" b="1" dirty="0">
              <a:solidFill>
                <a:srgbClr val="FF0000"/>
              </a:solidFill>
            </a:endParaRPr>
          </a:p>
        </p:txBody>
      </p:sp>
      <p:sp>
        <p:nvSpPr>
          <p:cNvPr id="11" name="TextBox 10"/>
          <p:cNvSpPr txBox="1"/>
          <p:nvPr/>
        </p:nvSpPr>
        <p:spPr>
          <a:xfrm>
            <a:off x="607703" y="5767747"/>
            <a:ext cx="3233351" cy="707886"/>
          </a:xfrm>
          <a:prstGeom prst="rect">
            <a:avLst/>
          </a:prstGeom>
          <a:noFill/>
        </p:spPr>
        <p:txBody>
          <a:bodyPr wrap="square" rtlCol="0">
            <a:spAutoFit/>
          </a:bodyPr>
          <a:lstStyle/>
          <a:p>
            <a:r>
              <a:rPr lang="en-GB" sz="4000" b="1" dirty="0" smtClean="0">
                <a:solidFill>
                  <a:srgbClr val="FF0000"/>
                </a:solidFill>
              </a:rPr>
              <a:t>Composition</a:t>
            </a:r>
            <a:endParaRPr lang="en-GB" sz="4000" b="1" dirty="0">
              <a:solidFill>
                <a:srgbClr val="FF0000"/>
              </a:solidFill>
            </a:endParaRPr>
          </a:p>
        </p:txBody>
      </p:sp>
      <p:sp>
        <p:nvSpPr>
          <p:cNvPr id="12" name="TextBox 11"/>
          <p:cNvSpPr txBox="1"/>
          <p:nvPr/>
        </p:nvSpPr>
        <p:spPr>
          <a:xfrm>
            <a:off x="8606461" y="5349363"/>
            <a:ext cx="2507667" cy="1077218"/>
          </a:xfrm>
          <a:prstGeom prst="rect">
            <a:avLst/>
          </a:prstGeom>
          <a:noFill/>
        </p:spPr>
        <p:txBody>
          <a:bodyPr wrap="square" rtlCol="0">
            <a:spAutoFit/>
          </a:bodyPr>
          <a:lstStyle/>
          <a:p>
            <a:r>
              <a:rPr lang="en-GB" sz="3200" b="1" dirty="0" smtClean="0">
                <a:solidFill>
                  <a:srgbClr val="00B050"/>
                </a:solidFill>
              </a:rPr>
              <a:t>Reference to elite persons</a:t>
            </a:r>
            <a:endParaRPr lang="en-GB" sz="3200" b="1" dirty="0">
              <a:solidFill>
                <a:srgbClr val="00B050"/>
              </a:solidFill>
            </a:endParaRPr>
          </a:p>
        </p:txBody>
      </p:sp>
      <p:sp>
        <p:nvSpPr>
          <p:cNvPr id="13" name="Rectangle 12"/>
          <p:cNvSpPr/>
          <p:nvPr/>
        </p:nvSpPr>
        <p:spPr>
          <a:xfrm>
            <a:off x="345989" y="263611"/>
            <a:ext cx="11434120" cy="9061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800" dirty="0" err="1" smtClean="0"/>
              <a:t>Galtung</a:t>
            </a:r>
            <a:r>
              <a:rPr lang="en-GB" sz="4800" dirty="0" smtClean="0"/>
              <a:t> &amp; </a:t>
            </a:r>
            <a:r>
              <a:rPr lang="en-GB" sz="4800" dirty="0" err="1" smtClean="0"/>
              <a:t>Ruge</a:t>
            </a:r>
            <a:r>
              <a:rPr lang="en-GB" sz="4800" dirty="0" smtClean="0"/>
              <a:t> (1965) – News Values</a:t>
            </a:r>
            <a:endParaRPr lang="en-GB" sz="4800" dirty="0"/>
          </a:p>
        </p:txBody>
      </p:sp>
      <p:sp>
        <p:nvSpPr>
          <p:cNvPr id="14" name="Rectangle 13"/>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365612" y="4677887"/>
            <a:ext cx="3425041" cy="707886"/>
          </a:xfrm>
          <a:prstGeom prst="rect">
            <a:avLst/>
          </a:prstGeom>
          <a:noFill/>
        </p:spPr>
        <p:txBody>
          <a:bodyPr wrap="square" rtlCol="0">
            <a:spAutoFit/>
          </a:bodyPr>
          <a:lstStyle/>
          <a:p>
            <a:r>
              <a:rPr lang="en-GB" sz="4000" b="1" dirty="0" smtClean="0">
                <a:solidFill>
                  <a:srgbClr val="00B050"/>
                </a:solidFill>
              </a:rPr>
              <a:t>Personalisation</a:t>
            </a:r>
            <a:endParaRPr lang="en-GB" sz="4000" b="1" dirty="0">
              <a:solidFill>
                <a:srgbClr val="00B050"/>
              </a:solidFill>
            </a:endParaRPr>
          </a:p>
        </p:txBody>
      </p:sp>
      <p:sp>
        <p:nvSpPr>
          <p:cNvPr id="18" name="TextBox 17"/>
          <p:cNvSpPr txBox="1"/>
          <p:nvPr/>
        </p:nvSpPr>
        <p:spPr>
          <a:xfrm>
            <a:off x="4836264" y="5801998"/>
            <a:ext cx="3425041" cy="707886"/>
          </a:xfrm>
          <a:prstGeom prst="rect">
            <a:avLst/>
          </a:prstGeom>
          <a:noFill/>
        </p:spPr>
        <p:txBody>
          <a:bodyPr wrap="square" rtlCol="0">
            <a:spAutoFit/>
          </a:bodyPr>
          <a:lstStyle/>
          <a:p>
            <a:r>
              <a:rPr lang="en-GB" sz="4000" b="1" dirty="0" smtClean="0">
                <a:solidFill>
                  <a:srgbClr val="7030A0"/>
                </a:solidFill>
              </a:rPr>
              <a:t>Negativity</a:t>
            </a:r>
            <a:endParaRPr lang="en-GB" sz="4000" b="1" dirty="0">
              <a:solidFill>
                <a:srgbClr val="7030A0"/>
              </a:solidFill>
            </a:endParaRPr>
          </a:p>
        </p:txBody>
      </p:sp>
      <p:sp>
        <p:nvSpPr>
          <p:cNvPr id="19" name="TextBox 18"/>
          <p:cNvSpPr txBox="1"/>
          <p:nvPr/>
        </p:nvSpPr>
        <p:spPr>
          <a:xfrm>
            <a:off x="7403609" y="2738288"/>
            <a:ext cx="3927524" cy="707886"/>
          </a:xfrm>
          <a:prstGeom prst="rect">
            <a:avLst/>
          </a:prstGeom>
          <a:noFill/>
        </p:spPr>
        <p:txBody>
          <a:bodyPr wrap="square" rtlCol="0">
            <a:spAutoFit/>
          </a:bodyPr>
          <a:lstStyle/>
          <a:p>
            <a:r>
              <a:rPr lang="en-GB" sz="4000" b="1" dirty="0" smtClean="0">
                <a:solidFill>
                  <a:srgbClr val="FF0000"/>
                </a:solidFill>
              </a:rPr>
              <a:t>Visual imperative</a:t>
            </a:r>
            <a:endParaRPr lang="en-GB" sz="4000" b="1" dirty="0">
              <a:solidFill>
                <a:srgbClr val="FF0000"/>
              </a:solidFill>
            </a:endParaRPr>
          </a:p>
        </p:txBody>
      </p:sp>
      <p:sp>
        <p:nvSpPr>
          <p:cNvPr id="2" name="Rectangle 1"/>
          <p:cNvSpPr/>
          <p:nvPr/>
        </p:nvSpPr>
        <p:spPr>
          <a:xfrm>
            <a:off x="8545480" y="3897602"/>
            <a:ext cx="2388466" cy="1077218"/>
          </a:xfrm>
          <a:prstGeom prst="rect">
            <a:avLst/>
          </a:prstGeom>
        </p:spPr>
        <p:txBody>
          <a:bodyPr wrap="square">
            <a:spAutoFit/>
          </a:bodyPr>
          <a:lstStyle/>
          <a:p>
            <a:r>
              <a:rPr lang="en-GB" sz="3200" b="1" dirty="0" smtClean="0">
                <a:solidFill>
                  <a:srgbClr val="0070C0"/>
                </a:solidFill>
              </a:rPr>
              <a:t>Reference to elite nations</a:t>
            </a:r>
          </a:p>
        </p:txBody>
      </p:sp>
    </p:spTree>
    <p:extLst>
      <p:ext uri="{BB962C8B-B14F-4D97-AF65-F5344CB8AC3E}">
        <p14:creationId xmlns:p14="http://schemas.microsoft.com/office/powerpoint/2010/main" val="2344042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a:stretch>
            <a:fillRect/>
          </a:stretch>
        </p:blipFill>
        <p:spPr>
          <a:xfrm>
            <a:off x="6235027" y="5293888"/>
            <a:ext cx="2780631" cy="1564105"/>
          </a:xfrm>
          <a:prstGeom prst="rect">
            <a:avLst/>
          </a:prstGeom>
        </p:spPr>
      </p:pic>
      <p:pic>
        <p:nvPicPr>
          <p:cNvPr id="19" name="Picture 18"/>
          <p:cNvPicPr>
            <a:picLocks noChangeAspect="1"/>
          </p:cNvPicPr>
          <p:nvPr/>
        </p:nvPicPr>
        <p:blipFill>
          <a:blip r:embed="rId3"/>
          <a:stretch>
            <a:fillRect/>
          </a:stretch>
        </p:blipFill>
        <p:spPr>
          <a:xfrm>
            <a:off x="3117513" y="5293894"/>
            <a:ext cx="2780632" cy="1564106"/>
          </a:xfrm>
          <a:prstGeom prst="rect">
            <a:avLst/>
          </a:prstGeom>
        </p:spPr>
      </p:pic>
      <p:sp>
        <p:nvSpPr>
          <p:cNvPr id="18" name="Rectangle 17"/>
          <p:cNvSpPr/>
          <p:nvPr/>
        </p:nvSpPr>
        <p:spPr>
          <a:xfrm>
            <a:off x="9411369" y="5293889"/>
            <a:ext cx="2780629" cy="156410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GALTUNG &amp; RUGE’S NEWS VALUES</a:t>
            </a:r>
            <a:endParaRPr lang="en-GB" sz="2000" b="1" dirty="0"/>
          </a:p>
        </p:txBody>
      </p:sp>
      <p:pic>
        <p:nvPicPr>
          <p:cNvPr id="4" name="Picture 3"/>
          <p:cNvPicPr>
            <a:picLocks noChangeAspect="1"/>
          </p:cNvPicPr>
          <p:nvPr/>
        </p:nvPicPr>
        <p:blipFill>
          <a:blip r:embed="rId4"/>
          <a:stretch>
            <a:fillRect/>
          </a:stretch>
        </p:blipFill>
        <p:spPr>
          <a:xfrm>
            <a:off x="0" y="0"/>
            <a:ext cx="2780631" cy="1564105"/>
          </a:xfrm>
          <a:prstGeom prst="rect">
            <a:avLst/>
          </a:prstGeom>
        </p:spPr>
      </p:pic>
      <p:pic>
        <p:nvPicPr>
          <p:cNvPr id="5" name="Picture 4"/>
          <p:cNvPicPr>
            <a:picLocks noChangeAspect="1"/>
          </p:cNvPicPr>
          <p:nvPr/>
        </p:nvPicPr>
        <p:blipFill>
          <a:blip r:embed="rId5"/>
          <a:stretch>
            <a:fillRect/>
          </a:stretch>
        </p:blipFill>
        <p:spPr>
          <a:xfrm>
            <a:off x="3117515" y="0"/>
            <a:ext cx="2789990" cy="1569370"/>
          </a:xfrm>
          <a:prstGeom prst="rect">
            <a:avLst/>
          </a:prstGeom>
        </p:spPr>
      </p:pic>
      <p:pic>
        <p:nvPicPr>
          <p:cNvPr id="6" name="Picture 5"/>
          <p:cNvPicPr>
            <a:picLocks noChangeAspect="1"/>
          </p:cNvPicPr>
          <p:nvPr/>
        </p:nvPicPr>
        <p:blipFill>
          <a:blip r:embed="rId6"/>
          <a:stretch>
            <a:fillRect/>
          </a:stretch>
        </p:blipFill>
        <p:spPr>
          <a:xfrm>
            <a:off x="6244390" y="0"/>
            <a:ext cx="2780631" cy="1564105"/>
          </a:xfrm>
          <a:prstGeom prst="rect">
            <a:avLst/>
          </a:prstGeom>
        </p:spPr>
      </p:pic>
      <p:pic>
        <p:nvPicPr>
          <p:cNvPr id="7" name="Picture 6"/>
          <p:cNvPicPr>
            <a:picLocks noChangeAspect="1"/>
          </p:cNvPicPr>
          <p:nvPr/>
        </p:nvPicPr>
        <p:blipFill>
          <a:blip r:embed="rId7"/>
          <a:stretch>
            <a:fillRect/>
          </a:stretch>
        </p:blipFill>
        <p:spPr>
          <a:xfrm>
            <a:off x="9411369" y="0"/>
            <a:ext cx="2780631" cy="1564105"/>
          </a:xfrm>
          <a:prstGeom prst="rect">
            <a:avLst/>
          </a:prstGeom>
        </p:spPr>
      </p:pic>
      <p:pic>
        <p:nvPicPr>
          <p:cNvPr id="8" name="Picture 7"/>
          <p:cNvPicPr>
            <a:picLocks noChangeAspect="1"/>
          </p:cNvPicPr>
          <p:nvPr/>
        </p:nvPicPr>
        <p:blipFill>
          <a:blip r:embed="rId8"/>
          <a:stretch>
            <a:fillRect/>
          </a:stretch>
        </p:blipFill>
        <p:spPr>
          <a:xfrm>
            <a:off x="0" y="1756606"/>
            <a:ext cx="2780631" cy="1564105"/>
          </a:xfrm>
          <a:prstGeom prst="rect">
            <a:avLst/>
          </a:prstGeom>
        </p:spPr>
      </p:pic>
      <p:pic>
        <p:nvPicPr>
          <p:cNvPr id="9" name="Picture 8"/>
          <p:cNvPicPr>
            <a:picLocks noChangeAspect="1"/>
          </p:cNvPicPr>
          <p:nvPr/>
        </p:nvPicPr>
        <p:blipFill>
          <a:blip r:embed="rId9"/>
          <a:stretch>
            <a:fillRect/>
          </a:stretch>
        </p:blipFill>
        <p:spPr>
          <a:xfrm>
            <a:off x="3117515" y="1756607"/>
            <a:ext cx="2780630" cy="1564104"/>
          </a:xfrm>
          <a:prstGeom prst="rect">
            <a:avLst/>
          </a:prstGeom>
        </p:spPr>
      </p:pic>
      <p:pic>
        <p:nvPicPr>
          <p:cNvPr id="10" name="Picture 9"/>
          <p:cNvPicPr>
            <a:picLocks noChangeAspect="1"/>
          </p:cNvPicPr>
          <p:nvPr/>
        </p:nvPicPr>
        <p:blipFill>
          <a:blip r:embed="rId10"/>
          <a:stretch>
            <a:fillRect/>
          </a:stretch>
        </p:blipFill>
        <p:spPr>
          <a:xfrm>
            <a:off x="6244390" y="1756605"/>
            <a:ext cx="2780631" cy="1564105"/>
          </a:xfrm>
          <a:prstGeom prst="rect">
            <a:avLst/>
          </a:prstGeom>
        </p:spPr>
      </p:pic>
      <p:pic>
        <p:nvPicPr>
          <p:cNvPr id="11" name="Picture 10"/>
          <p:cNvPicPr>
            <a:picLocks noChangeAspect="1"/>
          </p:cNvPicPr>
          <p:nvPr/>
        </p:nvPicPr>
        <p:blipFill>
          <a:blip r:embed="rId11"/>
          <a:stretch>
            <a:fillRect/>
          </a:stretch>
        </p:blipFill>
        <p:spPr>
          <a:xfrm>
            <a:off x="9411369" y="1756604"/>
            <a:ext cx="2780631" cy="1564105"/>
          </a:xfrm>
          <a:prstGeom prst="rect">
            <a:avLst/>
          </a:prstGeom>
        </p:spPr>
      </p:pic>
      <p:pic>
        <p:nvPicPr>
          <p:cNvPr id="12" name="Picture 11"/>
          <p:cNvPicPr>
            <a:picLocks noChangeAspect="1"/>
          </p:cNvPicPr>
          <p:nvPr/>
        </p:nvPicPr>
        <p:blipFill>
          <a:blip r:embed="rId12"/>
          <a:stretch>
            <a:fillRect/>
          </a:stretch>
        </p:blipFill>
        <p:spPr>
          <a:xfrm>
            <a:off x="0" y="3525246"/>
            <a:ext cx="2780632" cy="1564105"/>
          </a:xfrm>
          <a:prstGeom prst="rect">
            <a:avLst/>
          </a:prstGeom>
        </p:spPr>
      </p:pic>
      <p:pic>
        <p:nvPicPr>
          <p:cNvPr id="13" name="Picture 12"/>
          <p:cNvPicPr>
            <a:picLocks noChangeAspect="1"/>
          </p:cNvPicPr>
          <p:nvPr/>
        </p:nvPicPr>
        <p:blipFill>
          <a:blip r:embed="rId13"/>
          <a:stretch>
            <a:fillRect/>
          </a:stretch>
        </p:blipFill>
        <p:spPr>
          <a:xfrm>
            <a:off x="3117515" y="3525247"/>
            <a:ext cx="2780630" cy="1564104"/>
          </a:xfrm>
          <a:prstGeom prst="rect">
            <a:avLst/>
          </a:prstGeom>
        </p:spPr>
      </p:pic>
      <p:pic>
        <p:nvPicPr>
          <p:cNvPr id="14" name="Picture 13"/>
          <p:cNvPicPr>
            <a:picLocks noChangeAspect="1"/>
          </p:cNvPicPr>
          <p:nvPr/>
        </p:nvPicPr>
        <p:blipFill>
          <a:blip r:embed="rId14"/>
          <a:stretch>
            <a:fillRect/>
          </a:stretch>
        </p:blipFill>
        <p:spPr>
          <a:xfrm>
            <a:off x="6244391" y="3525247"/>
            <a:ext cx="2780630" cy="1564104"/>
          </a:xfrm>
          <a:prstGeom prst="rect">
            <a:avLst/>
          </a:prstGeom>
        </p:spPr>
      </p:pic>
      <p:pic>
        <p:nvPicPr>
          <p:cNvPr id="15" name="Picture 14"/>
          <p:cNvPicPr>
            <a:picLocks noChangeAspect="1"/>
          </p:cNvPicPr>
          <p:nvPr/>
        </p:nvPicPr>
        <p:blipFill>
          <a:blip r:embed="rId15"/>
          <a:stretch>
            <a:fillRect/>
          </a:stretch>
        </p:blipFill>
        <p:spPr>
          <a:xfrm>
            <a:off x="9411370" y="3525247"/>
            <a:ext cx="2780630" cy="1564104"/>
          </a:xfrm>
          <a:prstGeom prst="rect">
            <a:avLst/>
          </a:prstGeom>
        </p:spPr>
      </p:pic>
      <p:pic>
        <p:nvPicPr>
          <p:cNvPr id="16" name="Picture 15"/>
          <p:cNvPicPr>
            <a:picLocks noChangeAspect="1"/>
          </p:cNvPicPr>
          <p:nvPr/>
        </p:nvPicPr>
        <p:blipFill>
          <a:blip r:embed="rId16"/>
          <a:stretch>
            <a:fillRect/>
          </a:stretch>
        </p:blipFill>
        <p:spPr>
          <a:xfrm>
            <a:off x="1" y="5293896"/>
            <a:ext cx="2780630" cy="1564104"/>
          </a:xfrm>
          <a:prstGeom prst="rect">
            <a:avLst/>
          </a:prstGeom>
        </p:spPr>
      </p:pic>
      <p:sp>
        <p:nvSpPr>
          <p:cNvPr id="17" name="Rectangle 16"/>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303207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38388" y="2110670"/>
            <a:ext cx="1861751" cy="707886"/>
          </a:xfrm>
          <a:prstGeom prst="rect">
            <a:avLst/>
          </a:prstGeom>
          <a:noFill/>
        </p:spPr>
        <p:txBody>
          <a:bodyPr wrap="square" rtlCol="0">
            <a:spAutoFit/>
          </a:bodyPr>
          <a:lstStyle/>
          <a:p>
            <a:r>
              <a:rPr lang="en-GB" sz="4000" b="1" dirty="0" smtClean="0"/>
              <a:t>Conflict</a:t>
            </a:r>
            <a:endParaRPr lang="en-GB" sz="4000" b="1" dirty="0"/>
          </a:p>
        </p:txBody>
      </p:sp>
      <p:sp>
        <p:nvSpPr>
          <p:cNvPr id="5" name="TextBox 4"/>
          <p:cNvSpPr txBox="1"/>
          <p:nvPr/>
        </p:nvSpPr>
        <p:spPr>
          <a:xfrm>
            <a:off x="4529188" y="1574077"/>
            <a:ext cx="2277762" cy="707886"/>
          </a:xfrm>
          <a:prstGeom prst="rect">
            <a:avLst/>
          </a:prstGeom>
          <a:noFill/>
        </p:spPr>
        <p:txBody>
          <a:bodyPr wrap="square" rtlCol="0">
            <a:spAutoFit/>
          </a:bodyPr>
          <a:lstStyle/>
          <a:p>
            <a:r>
              <a:rPr lang="en-GB" sz="4000" b="1" dirty="0" smtClean="0"/>
              <a:t>Bad News</a:t>
            </a:r>
            <a:endParaRPr lang="en-GB" sz="4000" b="1" dirty="0"/>
          </a:p>
        </p:txBody>
      </p:sp>
      <p:sp>
        <p:nvSpPr>
          <p:cNvPr id="6" name="TextBox 5"/>
          <p:cNvSpPr txBox="1"/>
          <p:nvPr/>
        </p:nvSpPr>
        <p:spPr>
          <a:xfrm>
            <a:off x="7110665" y="2110670"/>
            <a:ext cx="3233351" cy="707886"/>
          </a:xfrm>
          <a:prstGeom prst="rect">
            <a:avLst/>
          </a:prstGeom>
          <a:noFill/>
        </p:spPr>
        <p:txBody>
          <a:bodyPr wrap="square" rtlCol="0">
            <a:spAutoFit/>
          </a:bodyPr>
          <a:lstStyle/>
          <a:p>
            <a:r>
              <a:rPr lang="en-GB" sz="4000" b="1" dirty="0" smtClean="0"/>
              <a:t>Power of elite</a:t>
            </a:r>
            <a:endParaRPr lang="en-GB" sz="4000" b="1" dirty="0"/>
          </a:p>
        </p:txBody>
      </p:sp>
      <p:sp>
        <p:nvSpPr>
          <p:cNvPr id="7" name="TextBox 6"/>
          <p:cNvSpPr txBox="1"/>
          <p:nvPr/>
        </p:nvSpPr>
        <p:spPr>
          <a:xfrm>
            <a:off x="4282053" y="3642785"/>
            <a:ext cx="3233351" cy="707886"/>
          </a:xfrm>
          <a:prstGeom prst="rect">
            <a:avLst/>
          </a:prstGeom>
          <a:noFill/>
        </p:spPr>
        <p:txBody>
          <a:bodyPr wrap="square" rtlCol="0">
            <a:spAutoFit/>
          </a:bodyPr>
          <a:lstStyle/>
          <a:p>
            <a:r>
              <a:rPr lang="en-GB" sz="4000" b="1" dirty="0" smtClean="0"/>
              <a:t>News agenda</a:t>
            </a:r>
            <a:endParaRPr lang="en-GB" sz="4000" b="1" dirty="0"/>
          </a:p>
        </p:txBody>
      </p:sp>
      <p:sp>
        <p:nvSpPr>
          <p:cNvPr id="8" name="TextBox 7"/>
          <p:cNvSpPr txBox="1"/>
          <p:nvPr/>
        </p:nvSpPr>
        <p:spPr>
          <a:xfrm>
            <a:off x="1485307" y="4719155"/>
            <a:ext cx="3233351" cy="707886"/>
          </a:xfrm>
          <a:prstGeom prst="rect">
            <a:avLst/>
          </a:prstGeom>
          <a:noFill/>
        </p:spPr>
        <p:txBody>
          <a:bodyPr wrap="square" rtlCol="0">
            <a:spAutoFit/>
          </a:bodyPr>
          <a:lstStyle/>
          <a:p>
            <a:r>
              <a:rPr lang="en-GB" sz="4000" b="1" dirty="0" smtClean="0"/>
              <a:t>Good News</a:t>
            </a:r>
            <a:endParaRPr lang="en-GB" sz="4000" b="1" dirty="0"/>
          </a:p>
        </p:txBody>
      </p:sp>
      <p:sp>
        <p:nvSpPr>
          <p:cNvPr id="9" name="TextBox 8"/>
          <p:cNvSpPr txBox="1"/>
          <p:nvPr/>
        </p:nvSpPr>
        <p:spPr>
          <a:xfrm>
            <a:off x="8951388" y="3281704"/>
            <a:ext cx="3233351" cy="707886"/>
          </a:xfrm>
          <a:prstGeom prst="rect">
            <a:avLst/>
          </a:prstGeom>
          <a:noFill/>
        </p:spPr>
        <p:txBody>
          <a:bodyPr wrap="square" rtlCol="0">
            <a:spAutoFit/>
          </a:bodyPr>
          <a:lstStyle/>
          <a:p>
            <a:r>
              <a:rPr lang="en-GB" sz="4000" b="1" dirty="0" smtClean="0"/>
              <a:t>Celebrity</a:t>
            </a:r>
            <a:endParaRPr lang="en-GB" sz="4000" b="1" dirty="0"/>
          </a:p>
        </p:txBody>
      </p:sp>
      <p:sp>
        <p:nvSpPr>
          <p:cNvPr id="10" name="TextBox 9"/>
          <p:cNvSpPr txBox="1"/>
          <p:nvPr/>
        </p:nvSpPr>
        <p:spPr>
          <a:xfrm>
            <a:off x="768615" y="3312261"/>
            <a:ext cx="3233351" cy="707886"/>
          </a:xfrm>
          <a:prstGeom prst="rect">
            <a:avLst/>
          </a:prstGeom>
          <a:noFill/>
        </p:spPr>
        <p:txBody>
          <a:bodyPr wrap="square" rtlCol="0">
            <a:spAutoFit/>
          </a:bodyPr>
          <a:lstStyle/>
          <a:p>
            <a:r>
              <a:rPr lang="en-GB" sz="4000" b="1" dirty="0" smtClean="0"/>
              <a:t>Surprise</a:t>
            </a:r>
            <a:endParaRPr lang="en-GB" sz="4000" b="1" dirty="0"/>
          </a:p>
        </p:txBody>
      </p:sp>
      <p:sp>
        <p:nvSpPr>
          <p:cNvPr id="11" name="TextBox 10"/>
          <p:cNvSpPr txBox="1"/>
          <p:nvPr/>
        </p:nvSpPr>
        <p:spPr>
          <a:xfrm>
            <a:off x="4506533" y="5659760"/>
            <a:ext cx="3233351" cy="707886"/>
          </a:xfrm>
          <a:prstGeom prst="rect">
            <a:avLst/>
          </a:prstGeom>
          <a:noFill/>
        </p:spPr>
        <p:txBody>
          <a:bodyPr wrap="square" rtlCol="0">
            <a:spAutoFit/>
          </a:bodyPr>
          <a:lstStyle/>
          <a:p>
            <a:r>
              <a:rPr lang="en-GB" sz="4000" b="1" dirty="0" smtClean="0"/>
              <a:t>Magnitude</a:t>
            </a:r>
            <a:endParaRPr lang="en-GB" sz="4000" b="1" dirty="0"/>
          </a:p>
        </p:txBody>
      </p:sp>
      <p:sp>
        <p:nvSpPr>
          <p:cNvPr id="12" name="TextBox 11"/>
          <p:cNvSpPr txBox="1"/>
          <p:nvPr/>
        </p:nvSpPr>
        <p:spPr>
          <a:xfrm>
            <a:off x="7664443" y="4771901"/>
            <a:ext cx="3233351" cy="707886"/>
          </a:xfrm>
          <a:prstGeom prst="rect">
            <a:avLst/>
          </a:prstGeom>
          <a:noFill/>
        </p:spPr>
        <p:txBody>
          <a:bodyPr wrap="square" rtlCol="0">
            <a:spAutoFit/>
          </a:bodyPr>
          <a:lstStyle/>
          <a:p>
            <a:r>
              <a:rPr lang="en-GB" sz="4000" b="1" dirty="0" smtClean="0"/>
              <a:t>Follow up</a:t>
            </a:r>
            <a:endParaRPr lang="en-GB" sz="4000" b="1" dirty="0"/>
          </a:p>
        </p:txBody>
      </p:sp>
      <p:sp>
        <p:nvSpPr>
          <p:cNvPr id="13" name="Rectangle 12"/>
          <p:cNvSpPr/>
          <p:nvPr/>
        </p:nvSpPr>
        <p:spPr>
          <a:xfrm>
            <a:off x="345989" y="263611"/>
            <a:ext cx="11434120" cy="9061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800" dirty="0" smtClean="0"/>
              <a:t>Harcup &amp; O’Neill (2001) – News Values</a:t>
            </a:r>
            <a:endParaRPr lang="en-GB" sz="4800" dirty="0"/>
          </a:p>
        </p:txBody>
      </p:sp>
      <p:sp>
        <p:nvSpPr>
          <p:cNvPr id="14" name="Rectangle 13"/>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503040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463" y="315021"/>
            <a:ext cx="10515600" cy="574327"/>
          </a:xfrm>
          <a:solidFill>
            <a:srgbClr val="FFFF00"/>
          </a:solidFill>
        </p:spPr>
        <p:txBody>
          <a:bodyPr>
            <a:normAutofit/>
          </a:bodyPr>
          <a:lstStyle/>
          <a:p>
            <a:r>
              <a:rPr lang="en-GB" sz="3200" b="1" dirty="0" smtClean="0">
                <a:solidFill>
                  <a:srgbClr val="FF0000"/>
                </a:solidFill>
              </a:rPr>
              <a:t>Task: Go to the BBC News website and do the following:</a:t>
            </a:r>
            <a:endParaRPr lang="en-GB" sz="3200" b="1" dirty="0">
              <a:solidFill>
                <a:srgbClr val="FF0000"/>
              </a:solidFill>
            </a:endParaRPr>
          </a:p>
        </p:txBody>
      </p:sp>
      <p:sp>
        <p:nvSpPr>
          <p:cNvPr id="3" name="Content Placeholder 2"/>
          <p:cNvSpPr>
            <a:spLocks noGrp="1"/>
          </p:cNvSpPr>
          <p:nvPr>
            <p:ph idx="1"/>
          </p:nvPr>
        </p:nvSpPr>
        <p:spPr>
          <a:xfrm>
            <a:off x="463463" y="1327759"/>
            <a:ext cx="11336055" cy="4849204"/>
          </a:xfrm>
        </p:spPr>
        <p:txBody>
          <a:bodyPr>
            <a:normAutofit fontScale="92500" lnSpcReduction="10000"/>
          </a:bodyPr>
          <a:lstStyle/>
          <a:p>
            <a:pPr marL="0" indent="0">
              <a:buNone/>
            </a:pPr>
            <a:r>
              <a:rPr lang="en-GB" dirty="0" smtClean="0">
                <a:solidFill>
                  <a:srgbClr val="FF0000"/>
                </a:solidFill>
              </a:rPr>
              <a:t>Group 1</a:t>
            </a:r>
            <a:r>
              <a:rPr lang="en-GB" dirty="0" smtClean="0"/>
              <a:t>: Find a story that has the following news value: Meaningfulness</a:t>
            </a:r>
          </a:p>
          <a:p>
            <a:pPr marL="0" indent="0">
              <a:buNone/>
            </a:pPr>
            <a:endParaRPr lang="en-GB" dirty="0" smtClean="0"/>
          </a:p>
          <a:p>
            <a:pPr marL="0" indent="0">
              <a:buNone/>
            </a:pPr>
            <a:r>
              <a:rPr lang="en-GB" dirty="0">
                <a:solidFill>
                  <a:srgbClr val="FF0000"/>
                </a:solidFill>
              </a:rPr>
              <a:t>Group </a:t>
            </a:r>
            <a:r>
              <a:rPr lang="en-GB" dirty="0" smtClean="0">
                <a:solidFill>
                  <a:srgbClr val="FF0000"/>
                </a:solidFill>
              </a:rPr>
              <a:t>2</a:t>
            </a:r>
            <a:r>
              <a:rPr lang="en-GB" dirty="0" smtClean="0"/>
              <a:t>: </a:t>
            </a:r>
            <a:r>
              <a:rPr lang="en-GB" dirty="0"/>
              <a:t>Find a story that has the following news value: </a:t>
            </a:r>
            <a:r>
              <a:rPr lang="en-GB" dirty="0" smtClean="0"/>
              <a:t>Conflict</a:t>
            </a:r>
          </a:p>
          <a:p>
            <a:pPr marL="0" indent="0">
              <a:buNone/>
            </a:pPr>
            <a:endParaRPr lang="en-GB" dirty="0" smtClean="0"/>
          </a:p>
          <a:p>
            <a:pPr marL="0" indent="0">
              <a:buNone/>
            </a:pPr>
            <a:r>
              <a:rPr lang="en-GB" dirty="0" smtClean="0">
                <a:solidFill>
                  <a:srgbClr val="FF0000"/>
                </a:solidFill>
              </a:rPr>
              <a:t>Group 3</a:t>
            </a:r>
            <a:r>
              <a:rPr lang="en-GB" dirty="0" smtClean="0"/>
              <a:t>: </a:t>
            </a:r>
            <a:r>
              <a:rPr lang="en-GB" dirty="0"/>
              <a:t>Find a story that has the following news value: </a:t>
            </a:r>
            <a:r>
              <a:rPr lang="en-GB" dirty="0" smtClean="0"/>
              <a:t>Unexpectedness</a:t>
            </a:r>
          </a:p>
          <a:p>
            <a:pPr marL="0" indent="0">
              <a:buNone/>
            </a:pPr>
            <a:endParaRPr lang="en-GB" dirty="0" smtClean="0"/>
          </a:p>
          <a:p>
            <a:pPr marL="0" indent="0">
              <a:buNone/>
            </a:pPr>
            <a:r>
              <a:rPr lang="en-GB" dirty="0" smtClean="0">
                <a:solidFill>
                  <a:srgbClr val="FF0000"/>
                </a:solidFill>
              </a:rPr>
              <a:t>Group 4</a:t>
            </a:r>
            <a:r>
              <a:rPr lang="en-GB" dirty="0" smtClean="0"/>
              <a:t>: </a:t>
            </a:r>
            <a:r>
              <a:rPr lang="en-GB" dirty="0"/>
              <a:t>Find a story that has the following news value: </a:t>
            </a:r>
            <a:r>
              <a:rPr lang="en-GB" dirty="0" smtClean="0"/>
              <a:t>Negativity</a:t>
            </a:r>
          </a:p>
          <a:p>
            <a:pPr marL="0" indent="0">
              <a:buNone/>
            </a:pPr>
            <a:endParaRPr lang="en-GB" dirty="0" smtClean="0"/>
          </a:p>
          <a:p>
            <a:pPr marL="0" indent="0">
              <a:buNone/>
            </a:pPr>
            <a:r>
              <a:rPr lang="en-GB" dirty="0" smtClean="0">
                <a:solidFill>
                  <a:srgbClr val="FF0000"/>
                </a:solidFill>
              </a:rPr>
              <a:t>Group 5</a:t>
            </a:r>
            <a:r>
              <a:rPr lang="en-GB" dirty="0" smtClean="0"/>
              <a:t>: </a:t>
            </a:r>
            <a:r>
              <a:rPr lang="en-GB" dirty="0"/>
              <a:t>Find a story that has the following news value: </a:t>
            </a:r>
            <a:r>
              <a:rPr lang="en-GB" dirty="0" smtClean="0"/>
              <a:t>Celebrity</a:t>
            </a:r>
          </a:p>
          <a:p>
            <a:pPr marL="0" indent="0">
              <a:buNone/>
            </a:pPr>
            <a:endParaRPr lang="en-GB" dirty="0" smtClean="0"/>
          </a:p>
          <a:p>
            <a:pPr marL="0" indent="0">
              <a:buNone/>
            </a:pPr>
            <a:r>
              <a:rPr lang="en-GB" dirty="0" smtClean="0">
                <a:solidFill>
                  <a:srgbClr val="FF0000"/>
                </a:solidFill>
              </a:rPr>
              <a:t>Group 6</a:t>
            </a:r>
            <a:r>
              <a:rPr lang="en-GB" dirty="0" smtClean="0"/>
              <a:t>: </a:t>
            </a:r>
            <a:r>
              <a:rPr lang="en-GB" dirty="0"/>
              <a:t>Find a story that has the following news </a:t>
            </a:r>
            <a:r>
              <a:rPr lang="en-GB" dirty="0" smtClean="0"/>
              <a:t>value: Proximity</a:t>
            </a:r>
          </a:p>
          <a:p>
            <a:pPr marL="0" indent="0">
              <a:buNone/>
            </a:pPr>
            <a:endParaRPr lang="en-GB" dirty="0"/>
          </a:p>
          <a:p>
            <a:endParaRPr lang="en-GB" dirty="0" smtClean="0"/>
          </a:p>
          <a:p>
            <a:endParaRPr lang="en-GB" dirty="0"/>
          </a:p>
        </p:txBody>
      </p:sp>
    </p:spTree>
    <p:extLst>
      <p:ext uri="{BB962C8B-B14F-4D97-AF65-F5344CB8AC3E}">
        <p14:creationId xmlns:p14="http://schemas.microsoft.com/office/powerpoint/2010/main" val="4120689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600" b="1" dirty="0" smtClean="0">
                <a:solidFill>
                  <a:srgbClr val="0070C0"/>
                </a:solidFill>
              </a:rPr>
              <a:t>Frequency</a:t>
            </a:r>
            <a:endParaRPr lang="en-GB" sz="6600" dirty="0">
              <a:solidFill>
                <a:srgbClr val="0070C0"/>
              </a:solidFill>
            </a:endParaRPr>
          </a:p>
        </p:txBody>
      </p:sp>
      <p:sp>
        <p:nvSpPr>
          <p:cNvPr id="3" name="Content Placeholder 2"/>
          <p:cNvSpPr>
            <a:spLocks noGrp="1"/>
          </p:cNvSpPr>
          <p:nvPr>
            <p:ph idx="1"/>
          </p:nvPr>
        </p:nvSpPr>
        <p:spPr>
          <a:xfrm>
            <a:off x="611606" y="1690688"/>
            <a:ext cx="4511841" cy="4351338"/>
          </a:xfrm>
        </p:spPr>
        <p:txBody>
          <a:bodyPr>
            <a:noAutofit/>
          </a:bodyPr>
          <a:lstStyle/>
          <a:p>
            <a:pPr marL="0" indent="0">
              <a:buNone/>
            </a:pPr>
            <a:r>
              <a:rPr lang="en-GB" sz="3200" dirty="0" smtClean="0"/>
              <a:t>Events that happen frequently (</a:t>
            </a:r>
            <a:r>
              <a:rPr lang="en-GB" sz="3200" dirty="0" err="1" smtClean="0"/>
              <a:t>i.e.often</a:t>
            </a:r>
            <a:r>
              <a:rPr lang="en-GB" sz="3200" dirty="0" smtClean="0"/>
              <a:t>) are more likely to be covered.</a:t>
            </a:r>
          </a:p>
          <a:p>
            <a:pPr marL="0" indent="0">
              <a:buNone/>
            </a:pPr>
            <a:r>
              <a:rPr lang="en-GB" sz="3200" dirty="0" smtClean="0"/>
              <a:t>Long-term </a:t>
            </a:r>
            <a:r>
              <a:rPr lang="en-GB" sz="3200" dirty="0"/>
              <a:t>trends are not likely to receive much coverage.</a:t>
            </a:r>
          </a:p>
          <a:p>
            <a:endParaRPr lang="en-GB" sz="3200" dirty="0"/>
          </a:p>
        </p:txBody>
      </p:sp>
      <p:pic>
        <p:nvPicPr>
          <p:cNvPr id="8194" name="Picture 2" descr="Image result for mirror in a mirr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5053" y="1690688"/>
            <a:ext cx="5408305" cy="405622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104196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The </a:t>
            </a:r>
            <a:r>
              <a:rPr lang="en-GB" b="1" dirty="0">
                <a:solidFill>
                  <a:srgbClr val="FF0000"/>
                </a:solidFill>
              </a:rPr>
              <a:t>frequency </a:t>
            </a:r>
            <a:r>
              <a:rPr lang="en-GB" dirty="0"/>
              <a:t>of Premiership football news on BBC News suggests that the audience considers sports news vital to their everyday life. </a:t>
            </a:r>
            <a:r>
              <a:rPr lang="en-GB" dirty="0" smtClean="0"/>
              <a:t>BBC News know </a:t>
            </a:r>
            <a:r>
              <a:rPr lang="en-GB" dirty="0"/>
              <a:t>that this is a popular segment which must be repeated daily.</a:t>
            </a:r>
          </a:p>
          <a:p>
            <a:endParaRPr lang="en-GB" dirty="0"/>
          </a:p>
        </p:txBody>
      </p:sp>
    </p:spTree>
    <p:extLst>
      <p:ext uri="{BB962C8B-B14F-4D97-AF65-F5344CB8AC3E}">
        <p14:creationId xmlns:p14="http://schemas.microsoft.com/office/powerpoint/2010/main" val="595021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Step #1: Look at these two examples to see how the term </a:t>
            </a:r>
            <a:r>
              <a:rPr lang="en-GB" sz="3600" b="1" dirty="0" smtClean="0">
                <a:solidFill>
                  <a:srgbClr val="FF0000"/>
                </a:solidFill>
              </a:rPr>
              <a:t>frequency</a:t>
            </a:r>
            <a:r>
              <a:rPr lang="en-GB" sz="3600" b="1" dirty="0" smtClean="0">
                <a:solidFill>
                  <a:srgbClr val="0070C0"/>
                </a:solidFill>
              </a:rPr>
              <a:t> 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97043" y="1929102"/>
            <a:ext cx="6213309" cy="4153922"/>
          </a:xfrm>
        </p:spPr>
        <p:txBody>
          <a:bodyPr>
            <a:noAutofit/>
          </a:bodyPr>
          <a:lstStyle/>
          <a:p>
            <a:r>
              <a:rPr lang="en-GB" sz="3200" dirty="0" smtClean="0"/>
              <a:t>The </a:t>
            </a:r>
            <a:r>
              <a:rPr lang="en-GB" sz="3200" b="1" dirty="0" smtClean="0">
                <a:solidFill>
                  <a:srgbClr val="FF0000"/>
                </a:solidFill>
              </a:rPr>
              <a:t>frequency</a:t>
            </a:r>
            <a:r>
              <a:rPr lang="en-GB" sz="3200" dirty="0" smtClean="0"/>
              <a:t> of reporting on immigration shows that ITV News considers this an important issue for their news agenda. </a:t>
            </a:r>
          </a:p>
          <a:p>
            <a:r>
              <a:rPr lang="en-GB" sz="3200" dirty="0" smtClean="0"/>
              <a:t>The </a:t>
            </a:r>
            <a:r>
              <a:rPr lang="en-GB" sz="3200" b="1" dirty="0" smtClean="0">
                <a:solidFill>
                  <a:srgbClr val="FF0000"/>
                </a:solidFill>
              </a:rPr>
              <a:t>frequency</a:t>
            </a:r>
            <a:r>
              <a:rPr lang="en-GB" sz="3200" dirty="0" smtClean="0"/>
              <a:t> of reporting on immigration on ITV News suggests that it is considered ‘in the public interest’ and each news package on the issue stirs debate.</a:t>
            </a:r>
          </a:p>
          <a:p>
            <a:endParaRPr lang="en-GB" sz="3200" dirty="0"/>
          </a:p>
        </p:txBody>
      </p:sp>
      <p:sp>
        <p:nvSpPr>
          <p:cNvPr id="4" name="Rectangle 3"/>
          <p:cNvSpPr/>
          <p:nvPr/>
        </p:nvSpPr>
        <p:spPr>
          <a:xfrm>
            <a:off x="7051508" y="2040514"/>
            <a:ext cx="4457700" cy="3416320"/>
          </a:xfrm>
          <a:prstGeom prst="rect">
            <a:avLst/>
          </a:prstGeom>
        </p:spPr>
        <p:txBody>
          <a:bodyPr wrap="square">
            <a:spAutoFit/>
          </a:bodyPr>
          <a:lstStyle/>
          <a:p>
            <a:r>
              <a:rPr lang="en-GB" sz="3600" dirty="0" smtClean="0"/>
              <a:t>Now make your own sentence about Premiership football and the </a:t>
            </a:r>
            <a:r>
              <a:rPr lang="en-GB" sz="3600" b="1" dirty="0" smtClean="0">
                <a:solidFill>
                  <a:srgbClr val="FF0000"/>
                </a:solidFill>
              </a:rPr>
              <a:t>frequency</a:t>
            </a:r>
            <a:r>
              <a:rPr lang="en-GB" sz="3600" dirty="0" smtClean="0"/>
              <a:t> of its broadcasting on BBC News.</a:t>
            </a:r>
            <a:endParaRPr lang="en-GB" sz="3600" dirty="0"/>
          </a:p>
        </p:txBody>
      </p:sp>
      <p:sp>
        <p:nvSpPr>
          <p:cNvPr id="5" name="Rectangle 4"/>
          <p:cNvSpPr/>
          <p:nvPr/>
        </p:nvSpPr>
        <p:spPr>
          <a:xfrm>
            <a:off x="6894096" y="2040514"/>
            <a:ext cx="4427622" cy="3970318"/>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1040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59576" y="194027"/>
            <a:ext cx="10515600" cy="1325563"/>
          </a:xfrm>
        </p:spPr>
        <p:txBody>
          <a:bodyPr>
            <a:normAutofit/>
          </a:bodyPr>
          <a:lstStyle/>
          <a:p>
            <a:r>
              <a:rPr lang="en-GB" sz="6600" b="1" dirty="0" smtClean="0">
                <a:solidFill>
                  <a:srgbClr val="0070C0"/>
                </a:solidFill>
              </a:rPr>
              <a:t>Example answer</a:t>
            </a:r>
            <a:endParaRPr lang="en-GB" sz="6600" b="1" dirty="0">
              <a:solidFill>
                <a:srgbClr val="0070C0"/>
              </a:solidFill>
            </a:endParaRPr>
          </a:p>
        </p:txBody>
      </p:sp>
      <p:sp>
        <p:nvSpPr>
          <p:cNvPr id="3" name="Content Placeholder 2"/>
          <p:cNvSpPr>
            <a:spLocks noGrp="1"/>
          </p:cNvSpPr>
          <p:nvPr>
            <p:ph idx="1"/>
          </p:nvPr>
        </p:nvSpPr>
        <p:spPr>
          <a:xfrm>
            <a:off x="673350" y="1596603"/>
            <a:ext cx="10515600" cy="3167480"/>
          </a:xfrm>
        </p:spPr>
        <p:txBody>
          <a:bodyPr>
            <a:normAutofit/>
          </a:bodyPr>
          <a:lstStyle/>
          <a:p>
            <a:r>
              <a:rPr lang="en-GB" sz="3200" dirty="0" smtClean="0"/>
              <a:t>The </a:t>
            </a:r>
            <a:r>
              <a:rPr lang="en-GB" sz="3200" b="1" dirty="0" smtClean="0">
                <a:solidFill>
                  <a:srgbClr val="FF0000"/>
                </a:solidFill>
              </a:rPr>
              <a:t>frequency </a:t>
            </a:r>
            <a:r>
              <a:rPr lang="en-GB" sz="3200" dirty="0" smtClean="0"/>
              <a:t>of Premiership football news on BBC News suggests that the audience considers sports news vital to their everyday life. </a:t>
            </a:r>
          </a:p>
          <a:p>
            <a:r>
              <a:rPr lang="en-GB" sz="3200" dirty="0" smtClean="0"/>
              <a:t>The </a:t>
            </a:r>
            <a:r>
              <a:rPr lang="en-GB" sz="3200" b="1" dirty="0" smtClean="0">
                <a:solidFill>
                  <a:srgbClr val="FF0000"/>
                </a:solidFill>
              </a:rPr>
              <a:t>frequency</a:t>
            </a:r>
            <a:r>
              <a:rPr lang="en-GB" sz="3200" dirty="0" smtClean="0"/>
              <a:t> of BBC News ending a news programme with sports news shows that they know that this is a popular segment which must be repeated daily.</a:t>
            </a:r>
          </a:p>
        </p:txBody>
      </p:sp>
      <p:sp>
        <p:nvSpPr>
          <p:cNvPr id="4" name="TextBox 3"/>
          <p:cNvSpPr txBox="1"/>
          <p:nvPr/>
        </p:nvSpPr>
        <p:spPr>
          <a:xfrm>
            <a:off x="6280483" y="5187614"/>
            <a:ext cx="4994693" cy="769441"/>
          </a:xfrm>
          <a:prstGeom prst="rect">
            <a:avLst/>
          </a:prstGeom>
          <a:noFill/>
        </p:spPr>
        <p:txBody>
          <a:bodyPr wrap="square" rtlCol="0">
            <a:spAutoFit/>
          </a:bodyPr>
          <a:lstStyle/>
          <a:p>
            <a:r>
              <a:rPr lang="en-GB" sz="4400" dirty="0" smtClean="0"/>
              <a:t>How did you get on?</a:t>
            </a:r>
            <a:endParaRPr lang="en-GB" sz="4400" dirty="0"/>
          </a:p>
        </p:txBody>
      </p:sp>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578" name="Picture 2" descr="Image result for check u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6586" y="4959763"/>
            <a:ext cx="4627312" cy="1515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1329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600" b="1" dirty="0" smtClean="0">
                <a:solidFill>
                  <a:srgbClr val="0070C0"/>
                </a:solidFill>
              </a:rPr>
              <a:t>Threshold</a:t>
            </a:r>
            <a:endParaRPr lang="en-GB" sz="6600" dirty="0">
              <a:solidFill>
                <a:srgbClr val="0070C0"/>
              </a:solidFill>
            </a:endParaRPr>
          </a:p>
        </p:txBody>
      </p:sp>
      <p:sp>
        <p:nvSpPr>
          <p:cNvPr id="3" name="Content Placeholder 2"/>
          <p:cNvSpPr>
            <a:spLocks noGrp="1"/>
          </p:cNvSpPr>
          <p:nvPr>
            <p:ph idx="1"/>
          </p:nvPr>
        </p:nvSpPr>
        <p:spPr>
          <a:xfrm>
            <a:off x="838200" y="1825625"/>
            <a:ext cx="3866147" cy="4351338"/>
          </a:xfrm>
        </p:spPr>
        <p:txBody>
          <a:bodyPr>
            <a:noAutofit/>
          </a:bodyPr>
          <a:lstStyle/>
          <a:p>
            <a:pPr marL="0" indent="0">
              <a:buNone/>
            </a:pPr>
            <a:r>
              <a:rPr lang="en-GB" sz="4000" dirty="0" smtClean="0"/>
              <a:t>Events that have impact – large numbers involved – murders, accidents, natural disasters – this is considered ‘newsworthy’.</a:t>
            </a:r>
            <a:endParaRPr lang="en-GB" sz="4000" dirty="0"/>
          </a:p>
        </p:txBody>
      </p:sp>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42" name="Picture 2" descr="Image result for tsuna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2547" y="1982387"/>
            <a:ext cx="5939589" cy="3021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1522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Look at this example to see how the term </a:t>
            </a:r>
            <a:r>
              <a:rPr lang="en-GB" sz="3600" b="1" dirty="0" smtClean="0">
                <a:solidFill>
                  <a:srgbClr val="FF0000"/>
                </a:solidFill>
              </a:rPr>
              <a:t>threshold</a:t>
            </a:r>
            <a:r>
              <a:rPr lang="en-GB" sz="3600" b="1" dirty="0" smtClean="0">
                <a:solidFill>
                  <a:srgbClr val="0070C0"/>
                </a:solidFill>
              </a:rPr>
              <a:t> 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198523" y="1895889"/>
            <a:ext cx="5167562" cy="4153922"/>
          </a:xfrm>
        </p:spPr>
        <p:txBody>
          <a:bodyPr>
            <a:noAutofit/>
          </a:bodyPr>
          <a:lstStyle/>
          <a:p>
            <a:r>
              <a:rPr lang="en-GB" sz="3200" dirty="0" smtClean="0"/>
              <a:t>A crash on the M25 at Potters Bar did not make the national news because it did not meet the </a:t>
            </a:r>
            <a:r>
              <a:rPr lang="en-GB" sz="3200" b="1" dirty="0" smtClean="0">
                <a:solidFill>
                  <a:srgbClr val="FF0000"/>
                </a:solidFill>
              </a:rPr>
              <a:t>threshold</a:t>
            </a:r>
            <a:r>
              <a:rPr lang="en-GB" sz="3200" dirty="0" smtClean="0"/>
              <a:t>. However, Trump’s Twitter nuclear war threat to Kim Jong-Un of North Korea made the headlines because it did meet the </a:t>
            </a:r>
            <a:r>
              <a:rPr lang="en-GB" sz="3200" b="1" dirty="0" smtClean="0">
                <a:solidFill>
                  <a:srgbClr val="FF0000"/>
                </a:solidFill>
              </a:rPr>
              <a:t>threshold</a:t>
            </a:r>
            <a:r>
              <a:rPr lang="en-GB" sz="3200" dirty="0" smtClean="0"/>
              <a:t>.</a:t>
            </a:r>
            <a:endParaRPr lang="en-GB" sz="3200" dirty="0"/>
          </a:p>
        </p:txBody>
      </p:sp>
      <p:sp>
        <p:nvSpPr>
          <p:cNvPr id="4" name="Rectangle 3"/>
          <p:cNvSpPr/>
          <p:nvPr/>
        </p:nvSpPr>
        <p:spPr>
          <a:xfrm>
            <a:off x="5696960" y="1989005"/>
            <a:ext cx="6130087" cy="3785652"/>
          </a:xfrm>
          <a:prstGeom prst="rect">
            <a:avLst/>
          </a:prstGeom>
        </p:spPr>
        <p:txBody>
          <a:bodyPr wrap="square">
            <a:spAutoFit/>
          </a:bodyPr>
          <a:lstStyle/>
          <a:p>
            <a:r>
              <a:rPr lang="en-GB" sz="3600" dirty="0" smtClean="0"/>
              <a:t>Which of the following stories would meet the </a:t>
            </a:r>
            <a:r>
              <a:rPr lang="en-GB" sz="3600" b="1" dirty="0" smtClean="0">
                <a:solidFill>
                  <a:srgbClr val="FF0000"/>
                </a:solidFill>
              </a:rPr>
              <a:t>threshold </a:t>
            </a:r>
            <a:r>
              <a:rPr lang="en-GB" sz="3600" dirty="0" smtClean="0"/>
              <a:t>for national headline news?</a:t>
            </a:r>
            <a:br>
              <a:rPr lang="en-GB" sz="3600" dirty="0" smtClean="0"/>
            </a:br>
            <a:endParaRPr lang="en-GB" sz="3600" dirty="0" smtClean="0"/>
          </a:p>
          <a:p>
            <a:pPr marL="514350" indent="-514350">
              <a:buAutoNum type="alphaUcPeriod"/>
            </a:pPr>
            <a:r>
              <a:rPr lang="en-GB" sz="2400" dirty="0" smtClean="0"/>
              <a:t>Acid attacker in nightclub jailed for 8 years.</a:t>
            </a:r>
          </a:p>
          <a:p>
            <a:pPr marL="514350" indent="-514350">
              <a:buAutoNum type="alphaUcPeriod"/>
            </a:pPr>
            <a:r>
              <a:rPr lang="en-GB" sz="2400" dirty="0" smtClean="0"/>
              <a:t>Judges rule ‘mailbag thief’ was framed.</a:t>
            </a:r>
          </a:p>
          <a:p>
            <a:pPr marL="514350" indent="-514350">
              <a:buAutoNum type="alphaUcPeriod"/>
            </a:pPr>
            <a:r>
              <a:rPr lang="en-GB" sz="2400" dirty="0" smtClean="0"/>
              <a:t>Brexit deal under threat</a:t>
            </a:r>
          </a:p>
          <a:p>
            <a:pPr marL="514350" indent="-514350">
              <a:buAutoNum type="alphaUcPeriod"/>
            </a:pPr>
            <a:r>
              <a:rPr lang="en-GB" sz="2400" dirty="0" smtClean="0"/>
              <a:t>London bus drivers given pay rise.</a:t>
            </a:r>
            <a:endParaRPr lang="en-GB" sz="2400" dirty="0"/>
          </a:p>
        </p:txBody>
      </p:sp>
      <p:sp>
        <p:nvSpPr>
          <p:cNvPr id="5" name="Rectangle 4"/>
          <p:cNvSpPr/>
          <p:nvPr/>
        </p:nvSpPr>
        <p:spPr>
          <a:xfrm>
            <a:off x="5600704" y="1964940"/>
            <a:ext cx="6238371" cy="433960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99559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86" y="217134"/>
            <a:ext cx="10515600" cy="1325563"/>
          </a:xfrm>
        </p:spPr>
        <p:txBody>
          <a:bodyPr>
            <a:normAutofit/>
          </a:bodyPr>
          <a:lstStyle/>
          <a:p>
            <a:r>
              <a:rPr lang="en-GB" sz="6600" b="1" dirty="0" smtClean="0">
                <a:solidFill>
                  <a:srgbClr val="FF0000"/>
                </a:solidFill>
              </a:rPr>
              <a:t>The answer</a:t>
            </a:r>
            <a:endParaRPr lang="en-GB" sz="6600" b="1" dirty="0">
              <a:solidFill>
                <a:srgbClr val="FF0000"/>
              </a:solidFill>
            </a:endParaRPr>
          </a:p>
        </p:txBody>
      </p:sp>
      <p:sp>
        <p:nvSpPr>
          <p:cNvPr id="3" name="Content Placeholder 2"/>
          <p:cNvSpPr>
            <a:spLocks noGrp="1"/>
          </p:cNvSpPr>
          <p:nvPr>
            <p:ph idx="1"/>
          </p:nvPr>
        </p:nvSpPr>
        <p:spPr>
          <a:xfrm>
            <a:off x="453186" y="1443789"/>
            <a:ext cx="6091990" cy="5221706"/>
          </a:xfrm>
        </p:spPr>
        <p:txBody>
          <a:bodyPr>
            <a:normAutofit fontScale="70000" lnSpcReduction="20000"/>
          </a:bodyPr>
          <a:lstStyle/>
          <a:p>
            <a:pPr marL="0" indent="0">
              <a:buNone/>
            </a:pPr>
            <a:r>
              <a:rPr lang="en-GB" sz="7000" b="1" dirty="0" smtClean="0">
                <a:solidFill>
                  <a:srgbClr val="0070C0"/>
                </a:solidFill>
              </a:rPr>
              <a:t>C. Brexit process triggered by Article 50.</a:t>
            </a:r>
          </a:p>
          <a:p>
            <a:pPr marL="0" indent="0">
              <a:buNone/>
            </a:pPr>
            <a:endParaRPr lang="en-GB" b="1" dirty="0" smtClean="0"/>
          </a:p>
          <a:p>
            <a:pPr marL="0" indent="0">
              <a:buNone/>
            </a:pPr>
            <a:r>
              <a:rPr lang="en-GB" b="1" dirty="0" smtClean="0"/>
              <a:t>Why?</a:t>
            </a:r>
          </a:p>
          <a:p>
            <a:r>
              <a:rPr lang="en-GB" dirty="0" smtClean="0"/>
              <a:t>The other answers are examples of local news which may feature in a news report but would not come before Brexit news.</a:t>
            </a:r>
          </a:p>
          <a:p>
            <a:r>
              <a:rPr lang="en-GB" dirty="0" smtClean="0"/>
              <a:t>Brexit Britain is due to leave the EU next Spring. The government and the British people are waiting for a deal to be signed.</a:t>
            </a:r>
          </a:p>
          <a:p>
            <a:r>
              <a:rPr lang="en-GB" dirty="0" smtClean="0"/>
              <a:t>This is a very controversial subject where British citizens are very divided and any major new steps lead to headline news. </a:t>
            </a:r>
          </a:p>
          <a:p>
            <a:r>
              <a:rPr lang="en-GB" dirty="0" smtClean="0"/>
              <a:t>It is considered way above the </a:t>
            </a:r>
            <a:r>
              <a:rPr lang="en-GB" b="1" dirty="0" smtClean="0">
                <a:solidFill>
                  <a:srgbClr val="FF0000"/>
                </a:solidFill>
              </a:rPr>
              <a:t>threshold</a:t>
            </a:r>
            <a:r>
              <a:rPr lang="en-GB" dirty="0" smtClean="0"/>
              <a:t> for being ‘newsworthy’ and developments will continue to feature in the news throughout the year.</a:t>
            </a:r>
          </a:p>
          <a:p>
            <a:endParaRPr lang="en-GB" dirty="0"/>
          </a:p>
        </p:txBody>
      </p:sp>
      <p:sp>
        <p:nvSpPr>
          <p:cNvPr id="4" name="Rectangle 3"/>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626" name="Picture 2" descr="Related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16517" r="15441"/>
          <a:stretch/>
        </p:blipFill>
        <p:spPr bwMode="auto">
          <a:xfrm>
            <a:off x="6701590" y="1010341"/>
            <a:ext cx="4860758" cy="481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56915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600" b="1" dirty="0" smtClean="0">
                <a:solidFill>
                  <a:srgbClr val="0070C0"/>
                </a:solidFill>
              </a:rPr>
              <a:t>Unambiguity</a:t>
            </a:r>
            <a:endParaRPr lang="en-GB" sz="6600" dirty="0">
              <a:solidFill>
                <a:srgbClr val="0070C0"/>
              </a:solidFill>
            </a:endParaRPr>
          </a:p>
        </p:txBody>
      </p:sp>
      <p:sp>
        <p:nvSpPr>
          <p:cNvPr id="3" name="Content Placeholder 2"/>
          <p:cNvSpPr>
            <a:spLocks noGrp="1"/>
          </p:cNvSpPr>
          <p:nvPr>
            <p:ph idx="1"/>
          </p:nvPr>
        </p:nvSpPr>
        <p:spPr>
          <a:xfrm>
            <a:off x="838200" y="1825625"/>
            <a:ext cx="3866147" cy="4351338"/>
          </a:xfrm>
        </p:spPr>
        <p:txBody>
          <a:bodyPr>
            <a:noAutofit/>
          </a:bodyPr>
          <a:lstStyle/>
          <a:p>
            <a:pPr marL="0" indent="0">
              <a:buNone/>
            </a:pPr>
            <a:r>
              <a:rPr lang="en-GB" sz="4000" dirty="0" smtClean="0"/>
              <a:t>News reports must have immediate meaning and no ambiguity, so they can be easily understood.</a:t>
            </a:r>
            <a:endParaRPr lang="en-GB" sz="4000" dirty="0"/>
          </a:p>
        </p:txBody>
      </p:sp>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220" name="Picture 4" descr="Image result for obvio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3146" y="1230836"/>
            <a:ext cx="4378659" cy="4378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8150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Look at this example to see how the term </a:t>
            </a:r>
            <a:r>
              <a:rPr lang="en-GB" sz="3600" b="1" dirty="0" smtClean="0">
                <a:solidFill>
                  <a:srgbClr val="FF0000"/>
                </a:solidFill>
              </a:rPr>
              <a:t>unambiguity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61807" y="1993859"/>
            <a:ext cx="4798021" cy="4492879"/>
          </a:xfrm>
        </p:spPr>
        <p:txBody>
          <a:bodyPr>
            <a:noAutofit/>
          </a:bodyPr>
          <a:lstStyle/>
          <a:p>
            <a:pPr marL="0" indent="0">
              <a:buNone/>
            </a:pPr>
            <a:r>
              <a:rPr lang="en-GB" sz="3300" dirty="0" smtClean="0"/>
              <a:t>The report on Muhammed Ali’s death in June 2016 is an example of </a:t>
            </a:r>
            <a:r>
              <a:rPr lang="en-GB" sz="3300" b="1" dirty="0" smtClean="0">
                <a:solidFill>
                  <a:srgbClr val="FF0000"/>
                </a:solidFill>
              </a:rPr>
              <a:t>unambiguity</a:t>
            </a:r>
            <a:r>
              <a:rPr lang="en-GB" sz="3300" dirty="0" smtClean="0"/>
              <a:t> in news reporting. It is clear what has happened and the report can now celebrate the highlights of his life like it was a funeral eulogy.</a:t>
            </a:r>
          </a:p>
        </p:txBody>
      </p:sp>
      <p:sp>
        <p:nvSpPr>
          <p:cNvPr id="4" name="Rectangle 3"/>
          <p:cNvSpPr/>
          <p:nvPr/>
        </p:nvSpPr>
        <p:spPr>
          <a:xfrm>
            <a:off x="5696960" y="1989005"/>
            <a:ext cx="6130087" cy="3231654"/>
          </a:xfrm>
          <a:prstGeom prst="rect">
            <a:avLst/>
          </a:prstGeom>
        </p:spPr>
        <p:txBody>
          <a:bodyPr wrap="square">
            <a:spAutoFit/>
          </a:bodyPr>
          <a:lstStyle/>
          <a:p>
            <a:r>
              <a:rPr lang="en-GB" sz="3600" dirty="0" smtClean="0"/>
              <a:t>Which of these headlines are more </a:t>
            </a:r>
            <a:r>
              <a:rPr lang="en-GB" sz="3600" dirty="0" smtClean="0">
                <a:solidFill>
                  <a:srgbClr val="FF0000"/>
                </a:solidFill>
              </a:rPr>
              <a:t>ambiguous</a:t>
            </a:r>
            <a:r>
              <a:rPr lang="en-GB" sz="3600" dirty="0" smtClean="0"/>
              <a:t> than the others? </a:t>
            </a:r>
          </a:p>
          <a:p>
            <a:pPr marL="514350" indent="-514350">
              <a:buAutoNum type="alphaUcPeriod"/>
            </a:pPr>
            <a:r>
              <a:rPr lang="en-GB" sz="2400" dirty="0" err="1" smtClean="0"/>
              <a:t>Rohingya</a:t>
            </a:r>
            <a:r>
              <a:rPr lang="en-GB" sz="2400" dirty="0" smtClean="0"/>
              <a:t> Muslims persecuted in Myanmar.</a:t>
            </a:r>
          </a:p>
          <a:p>
            <a:pPr marL="514350" indent="-514350">
              <a:buAutoNum type="alphaUcPeriod"/>
            </a:pPr>
            <a:r>
              <a:rPr lang="en-GB" sz="2400" dirty="0" smtClean="0"/>
              <a:t>Kim Jong-Il’s eldest son assassinated.</a:t>
            </a:r>
          </a:p>
          <a:p>
            <a:pPr marL="514350" indent="-514350">
              <a:buAutoNum type="alphaUcPeriod"/>
            </a:pPr>
            <a:r>
              <a:rPr lang="en-GB" sz="2400" dirty="0" smtClean="0"/>
              <a:t>CIA documents released by </a:t>
            </a:r>
            <a:r>
              <a:rPr lang="en-GB" sz="2400" dirty="0" err="1" smtClean="0"/>
              <a:t>Wikileaks</a:t>
            </a:r>
            <a:r>
              <a:rPr lang="en-GB" sz="2400" dirty="0" smtClean="0"/>
              <a:t>.</a:t>
            </a:r>
          </a:p>
          <a:p>
            <a:pPr marL="514350" indent="-514350">
              <a:buAutoNum type="alphaUcPeriod"/>
            </a:pPr>
            <a:r>
              <a:rPr lang="en-GB" sz="2400" dirty="0" smtClean="0"/>
              <a:t>Carillion construction faces review.</a:t>
            </a:r>
            <a:endParaRPr lang="en-GB" sz="2400" dirty="0"/>
          </a:p>
        </p:txBody>
      </p:sp>
      <p:sp>
        <p:nvSpPr>
          <p:cNvPr id="5" name="Rectangle 4"/>
          <p:cNvSpPr/>
          <p:nvPr/>
        </p:nvSpPr>
        <p:spPr>
          <a:xfrm>
            <a:off x="5600704" y="1964940"/>
            <a:ext cx="6238371" cy="433960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328242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86" y="217134"/>
            <a:ext cx="10515600" cy="1325563"/>
          </a:xfrm>
        </p:spPr>
        <p:txBody>
          <a:bodyPr>
            <a:normAutofit/>
          </a:bodyPr>
          <a:lstStyle/>
          <a:p>
            <a:r>
              <a:rPr lang="en-GB" sz="6600" b="1" dirty="0" smtClean="0">
                <a:solidFill>
                  <a:srgbClr val="FF0000"/>
                </a:solidFill>
              </a:rPr>
              <a:t>The answer: A </a:t>
            </a:r>
            <a:endParaRPr lang="en-GB" sz="6600" b="1" dirty="0">
              <a:solidFill>
                <a:srgbClr val="FF0000"/>
              </a:solidFill>
            </a:endParaRPr>
          </a:p>
        </p:txBody>
      </p:sp>
      <p:sp>
        <p:nvSpPr>
          <p:cNvPr id="3" name="Content Placeholder 2"/>
          <p:cNvSpPr>
            <a:spLocks noGrp="1"/>
          </p:cNvSpPr>
          <p:nvPr>
            <p:ph idx="1"/>
          </p:nvPr>
        </p:nvSpPr>
        <p:spPr>
          <a:xfrm>
            <a:off x="453186" y="1443789"/>
            <a:ext cx="6091990" cy="5221706"/>
          </a:xfrm>
        </p:spPr>
        <p:txBody>
          <a:bodyPr>
            <a:normAutofit fontScale="92500" lnSpcReduction="10000"/>
          </a:bodyPr>
          <a:lstStyle/>
          <a:p>
            <a:pPr marL="0" indent="0">
              <a:buNone/>
            </a:pPr>
            <a:r>
              <a:rPr lang="en-GB" sz="5400" b="1" dirty="0" smtClean="0">
                <a:solidFill>
                  <a:srgbClr val="0070C0"/>
                </a:solidFill>
              </a:rPr>
              <a:t>B, C and D have a clear message that can be easily understood. A is a more ambiguous story because there may be a difference of opinion. </a:t>
            </a:r>
          </a:p>
        </p:txBody>
      </p:sp>
      <p:sp>
        <p:nvSpPr>
          <p:cNvPr id="4" name="Rectangle 3"/>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674" name="Picture 2" descr="Image result for rohingya muslims"/>
          <p:cNvPicPr>
            <a:picLocks noChangeAspect="1" noChangeArrowheads="1"/>
          </p:cNvPicPr>
          <p:nvPr/>
        </p:nvPicPr>
        <p:blipFill rotWithShape="1">
          <a:blip r:embed="rId2">
            <a:extLst>
              <a:ext uri="{28A0092B-C50C-407E-A947-70E740481C1C}">
                <a14:useLocalDpi xmlns:a14="http://schemas.microsoft.com/office/drawing/2010/main" val="0"/>
              </a:ext>
            </a:extLst>
          </a:blip>
          <a:srcRect l="36610" r="6710"/>
          <a:stretch/>
        </p:blipFill>
        <p:spPr bwMode="auto">
          <a:xfrm>
            <a:off x="7110663" y="1777498"/>
            <a:ext cx="4211053" cy="4171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4135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838200" y="517525"/>
            <a:ext cx="10668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Proximity</a:t>
            </a:r>
            <a:endParaRPr lang="en-GB" sz="6600" dirty="0">
              <a:solidFill>
                <a:srgbClr val="0070C0"/>
              </a:solidFill>
            </a:endParaRPr>
          </a:p>
        </p:txBody>
      </p:sp>
      <p:sp>
        <p:nvSpPr>
          <p:cNvPr id="7" name="Content Placeholder 2"/>
          <p:cNvSpPr>
            <a:spLocks noGrp="1"/>
          </p:cNvSpPr>
          <p:nvPr>
            <p:ph idx="1"/>
          </p:nvPr>
        </p:nvSpPr>
        <p:spPr>
          <a:xfrm>
            <a:off x="838200" y="1825625"/>
            <a:ext cx="4797425" cy="4351338"/>
          </a:xfrm>
        </p:spPr>
        <p:txBody>
          <a:bodyPr>
            <a:noAutofit/>
          </a:bodyPr>
          <a:lstStyle/>
          <a:p>
            <a:pPr marL="0" indent="0">
              <a:buNone/>
            </a:pPr>
            <a:r>
              <a:rPr lang="en-GB" sz="5400" dirty="0" smtClean="0"/>
              <a:t>News must be about the people it is targeting </a:t>
            </a:r>
            <a:br>
              <a:rPr lang="en-GB" sz="5400" dirty="0" smtClean="0"/>
            </a:br>
            <a:r>
              <a:rPr lang="en-GB" sz="5400" dirty="0" smtClean="0"/>
              <a:t>and be relevant to them.</a:t>
            </a:r>
            <a:endParaRPr lang="en-GB" sz="5400" dirty="0"/>
          </a:p>
        </p:txBody>
      </p:sp>
      <p:pic>
        <p:nvPicPr>
          <p:cNvPr id="8" name="Picture 2" descr="Image result for clear and conci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1975" y="1511968"/>
            <a:ext cx="5857875" cy="445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1849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Look at this example to see how the term </a:t>
            </a:r>
            <a:r>
              <a:rPr lang="en-GB" sz="3600" b="1" dirty="0" smtClean="0">
                <a:solidFill>
                  <a:srgbClr val="FF0000"/>
                </a:solidFill>
              </a:rPr>
              <a:t>proximity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72979" y="1907920"/>
            <a:ext cx="4788568" cy="4083806"/>
          </a:xfrm>
        </p:spPr>
        <p:txBody>
          <a:bodyPr>
            <a:noAutofit/>
          </a:bodyPr>
          <a:lstStyle/>
          <a:p>
            <a:pPr marL="0" indent="0">
              <a:buNone/>
            </a:pPr>
            <a:r>
              <a:rPr lang="en-GB" sz="3200" dirty="0" smtClean="0"/>
              <a:t>This ‘Fresh Snow Alert Sparks Travel Warning’ BBC News report is an example of </a:t>
            </a:r>
            <a:r>
              <a:rPr lang="en-GB" sz="3200" b="1" dirty="0" smtClean="0">
                <a:solidFill>
                  <a:srgbClr val="FF0000"/>
                </a:solidFill>
              </a:rPr>
              <a:t>proximity</a:t>
            </a:r>
            <a:r>
              <a:rPr lang="en-GB" sz="3200" dirty="0" smtClean="0"/>
              <a:t> because it is news which affects many people in the country directly and is relevant to their immediate experience. </a:t>
            </a:r>
          </a:p>
        </p:txBody>
      </p:sp>
      <p:sp>
        <p:nvSpPr>
          <p:cNvPr id="4" name="Rectangle 3"/>
          <p:cNvSpPr/>
          <p:nvPr/>
        </p:nvSpPr>
        <p:spPr>
          <a:xfrm>
            <a:off x="5696960" y="1989005"/>
            <a:ext cx="5997735" cy="3908762"/>
          </a:xfrm>
          <a:prstGeom prst="rect">
            <a:avLst/>
          </a:prstGeom>
        </p:spPr>
        <p:txBody>
          <a:bodyPr wrap="square">
            <a:spAutoFit/>
          </a:bodyPr>
          <a:lstStyle/>
          <a:p>
            <a:r>
              <a:rPr lang="en-GB" sz="3600" dirty="0" smtClean="0"/>
              <a:t>Which of these two stories is an example of </a:t>
            </a:r>
            <a:r>
              <a:rPr lang="en-GB" sz="3600" b="1" dirty="0" smtClean="0">
                <a:solidFill>
                  <a:srgbClr val="FF0000"/>
                </a:solidFill>
              </a:rPr>
              <a:t>proximity</a:t>
            </a:r>
            <a:r>
              <a:rPr lang="en-GB" sz="3600" dirty="0" smtClean="0"/>
              <a:t>? Explain briefly why.</a:t>
            </a:r>
            <a:br>
              <a:rPr lang="en-GB" sz="3600" dirty="0" smtClean="0"/>
            </a:br>
            <a:endParaRPr lang="en-GB" sz="2800" dirty="0" smtClean="0"/>
          </a:p>
          <a:p>
            <a:r>
              <a:rPr lang="en-GB" sz="2800" dirty="0" smtClean="0"/>
              <a:t>A. Koreans </a:t>
            </a:r>
            <a:r>
              <a:rPr lang="en-GB" sz="2800" dirty="0"/>
              <a:t>to march under single 'united' flag in Olympic </a:t>
            </a:r>
            <a:r>
              <a:rPr lang="en-GB" sz="2800" dirty="0" smtClean="0"/>
              <a:t>Games.</a:t>
            </a:r>
            <a:endParaRPr lang="en-GB" sz="2800" dirty="0"/>
          </a:p>
          <a:p>
            <a:r>
              <a:rPr lang="en-GB" sz="2800" dirty="0" smtClean="0"/>
              <a:t>B. </a:t>
            </a:r>
            <a:r>
              <a:rPr lang="en-GB" sz="2800" dirty="0"/>
              <a:t>NHS 'haemorrhaging' nurses as 33,000 leave each </a:t>
            </a:r>
            <a:r>
              <a:rPr lang="en-GB" sz="2800" dirty="0" smtClean="0"/>
              <a:t>year.</a:t>
            </a:r>
            <a:endParaRPr lang="en-GB" sz="2800" dirty="0"/>
          </a:p>
        </p:txBody>
      </p:sp>
      <p:sp>
        <p:nvSpPr>
          <p:cNvPr id="5" name="Rectangle 4"/>
          <p:cNvSpPr/>
          <p:nvPr/>
        </p:nvSpPr>
        <p:spPr>
          <a:xfrm>
            <a:off x="5600704" y="1964940"/>
            <a:ext cx="6238371" cy="452008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43325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86" y="217134"/>
            <a:ext cx="10515600" cy="1325563"/>
          </a:xfrm>
        </p:spPr>
        <p:txBody>
          <a:bodyPr>
            <a:normAutofit/>
          </a:bodyPr>
          <a:lstStyle/>
          <a:p>
            <a:r>
              <a:rPr lang="en-GB" sz="6600" b="1" dirty="0" smtClean="0">
                <a:solidFill>
                  <a:srgbClr val="FF0000"/>
                </a:solidFill>
              </a:rPr>
              <a:t>The answer</a:t>
            </a:r>
            <a:endParaRPr lang="en-GB" sz="6600" b="1" dirty="0">
              <a:solidFill>
                <a:srgbClr val="FF0000"/>
              </a:solidFill>
            </a:endParaRPr>
          </a:p>
        </p:txBody>
      </p:sp>
      <p:sp>
        <p:nvSpPr>
          <p:cNvPr id="3" name="Content Placeholder 2"/>
          <p:cNvSpPr>
            <a:spLocks noGrp="1"/>
          </p:cNvSpPr>
          <p:nvPr>
            <p:ph idx="1"/>
          </p:nvPr>
        </p:nvSpPr>
        <p:spPr>
          <a:xfrm>
            <a:off x="453184" y="1443789"/>
            <a:ext cx="11253541" cy="4403558"/>
          </a:xfrm>
        </p:spPr>
        <p:txBody>
          <a:bodyPr>
            <a:normAutofit/>
          </a:bodyPr>
          <a:lstStyle/>
          <a:p>
            <a:pPr marL="0" indent="0">
              <a:buNone/>
            </a:pPr>
            <a:r>
              <a:rPr lang="en-GB" sz="5400" dirty="0" smtClean="0">
                <a:solidFill>
                  <a:srgbClr val="0070C0"/>
                </a:solidFill>
              </a:rPr>
              <a:t>B. NHS 'haemorrhaging' nurses as 33,000 leave each year.</a:t>
            </a:r>
            <a:endParaRPr lang="en-GB" sz="5400" dirty="0"/>
          </a:p>
          <a:p>
            <a:pPr marL="0" indent="0">
              <a:buNone/>
            </a:pPr>
            <a:r>
              <a:rPr lang="en-GB" sz="4400" dirty="0" smtClean="0"/>
              <a:t>Nurses leaving the NHS will have a direct impact on the waiting lists and quality of service in UK hospitals which will affect many UK citizens. This is relevant news with a tangible impact.</a:t>
            </a:r>
            <a:endParaRPr lang="en-GB" sz="4400" dirty="0"/>
          </a:p>
        </p:txBody>
      </p:sp>
      <p:sp>
        <p:nvSpPr>
          <p:cNvPr id="4" name="Rectangle 3"/>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480474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838200" y="517525"/>
            <a:ext cx="10668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Predictability</a:t>
            </a:r>
            <a:endParaRPr lang="en-GB" sz="6600" dirty="0">
              <a:solidFill>
                <a:srgbClr val="0070C0"/>
              </a:solidFill>
            </a:endParaRPr>
          </a:p>
        </p:txBody>
      </p:sp>
      <p:sp>
        <p:nvSpPr>
          <p:cNvPr id="7" name="Content Placeholder 2"/>
          <p:cNvSpPr>
            <a:spLocks noGrp="1"/>
          </p:cNvSpPr>
          <p:nvPr>
            <p:ph idx="1"/>
          </p:nvPr>
        </p:nvSpPr>
        <p:spPr>
          <a:xfrm>
            <a:off x="838200" y="1741401"/>
            <a:ext cx="4551947" cy="4351338"/>
          </a:xfrm>
        </p:spPr>
        <p:txBody>
          <a:bodyPr>
            <a:noAutofit/>
          </a:bodyPr>
          <a:lstStyle/>
          <a:p>
            <a:pPr marL="0" indent="0">
              <a:buNone/>
            </a:pPr>
            <a:r>
              <a:rPr lang="en-GB" sz="5400" dirty="0" smtClean="0"/>
              <a:t>News that is expected and then becomes real as expected by the media.</a:t>
            </a:r>
            <a:endParaRPr lang="en-GB" sz="5400" dirty="0"/>
          </a:p>
        </p:txBody>
      </p:sp>
      <p:pic>
        <p:nvPicPr>
          <p:cNvPr id="12290" name="Picture 2" descr="Image result for predic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717429"/>
            <a:ext cx="5249375" cy="4724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9471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Step #5: Look at this example to see how the term </a:t>
            </a:r>
            <a:r>
              <a:rPr lang="en-GB" sz="3600" b="1" dirty="0" smtClean="0">
                <a:solidFill>
                  <a:srgbClr val="FF0000"/>
                </a:solidFill>
              </a:rPr>
              <a:t>predictability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72978" y="1907919"/>
            <a:ext cx="5083345" cy="4577101"/>
          </a:xfrm>
        </p:spPr>
        <p:txBody>
          <a:bodyPr>
            <a:noAutofit/>
          </a:bodyPr>
          <a:lstStyle/>
          <a:p>
            <a:pPr marL="0" indent="0">
              <a:buNone/>
            </a:pPr>
            <a:r>
              <a:rPr lang="en-GB" dirty="0" smtClean="0"/>
              <a:t>Channel 4 News reports reference Trump’s Twitter account saying “Donald </a:t>
            </a:r>
            <a:r>
              <a:rPr lang="en-GB" dirty="0"/>
              <a:t>Trump continues to believe there is widespread illegal voting in the USA</a:t>
            </a:r>
            <a:r>
              <a:rPr lang="en-GB" dirty="0" smtClean="0"/>
              <a:t>.” There is </a:t>
            </a:r>
            <a:r>
              <a:rPr lang="en-GB" b="1" dirty="0" smtClean="0">
                <a:solidFill>
                  <a:srgbClr val="FF0000"/>
                </a:solidFill>
              </a:rPr>
              <a:t>predictability</a:t>
            </a:r>
            <a:r>
              <a:rPr lang="en-GB" dirty="0" smtClean="0">
                <a:solidFill>
                  <a:srgbClr val="FF0000"/>
                </a:solidFill>
              </a:rPr>
              <a:t> </a:t>
            </a:r>
            <a:r>
              <a:rPr lang="en-GB" dirty="0" smtClean="0"/>
              <a:t>that Trump will say offensive things on social media and will have future reports on the matter. It is unlikely that this will be the last report on Trump’s Twitter and Channel 4 News is aware of this.</a:t>
            </a:r>
          </a:p>
        </p:txBody>
      </p:sp>
      <p:sp>
        <p:nvSpPr>
          <p:cNvPr id="4" name="Rectangle 3"/>
          <p:cNvSpPr/>
          <p:nvPr/>
        </p:nvSpPr>
        <p:spPr>
          <a:xfrm>
            <a:off x="6015789" y="2073229"/>
            <a:ext cx="5690937" cy="4278094"/>
          </a:xfrm>
          <a:prstGeom prst="rect">
            <a:avLst/>
          </a:prstGeom>
        </p:spPr>
        <p:txBody>
          <a:bodyPr wrap="square">
            <a:spAutoFit/>
          </a:bodyPr>
          <a:lstStyle/>
          <a:p>
            <a:r>
              <a:rPr lang="en-GB" sz="3600" dirty="0" smtClean="0"/>
              <a:t>Why are these headlines all examples of </a:t>
            </a:r>
            <a:r>
              <a:rPr lang="en-GB" sz="3600" b="1" dirty="0" smtClean="0">
                <a:solidFill>
                  <a:srgbClr val="FF0000"/>
                </a:solidFill>
              </a:rPr>
              <a:t>predictability</a:t>
            </a:r>
            <a:r>
              <a:rPr lang="en-GB" sz="3600" dirty="0" smtClean="0"/>
              <a:t>? </a:t>
            </a:r>
            <a:br>
              <a:rPr lang="en-GB" sz="3600" dirty="0" smtClean="0"/>
            </a:br>
            <a:endParaRPr lang="en-GB" sz="2800" dirty="0" smtClean="0"/>
          </a:p>
          <a:p>
            <a:pPr marL="514350" indent="-514350">
              <a:buAutoNum type="alphaUcPeriod"/>
            </a:pPr>
            <a:r>
              <a:rPr lang="en-GB" sz="2400" dirty="0" smtClean="0"/>
              <a:t>Jose Mourinho is at risk of being fired by Man U FC but is still hanging on.</a:t>
            </a:r>
          </a:p>
          <a:p>
            <a:pPr marL="514350" indent="-514350">
              <a:buAutoNum type="alphaUcPeriod"/>
            </a:pPr>
            <a:r>
              <a:rPr lang="en-GB" sz="2400" dirty="0" smtClean="0"/>
              <a:t>The effects of global warming continue with increasing volatility in weather patterns.</a:t>
            </a:r>
          </a:p>
          <a:p>
            <a:pPr marL="514350" indent="-514350">
              <a:buAutoNum type="alphaUcPeriod"/>
            </a:pPr>
            <a:r>
              <a:rPr lang="en-GB" sz="2400" dirty="0" smtClean="0"/>
              <a:t>Brexit process will lead to more division.</a:t>
            </a:r>
          </a:p>
          <a:p>
            <a:pPr marL="514350" indent="-514350">
              <a:buAutoNum type="alphaUcPeriod"/>
            </a:pPr>
            <a:endParaRPr lang="en-GB" sz="2800" dirty="0" smtClean="0"/>
          </a:p>
        </p:txBody>
      </p:sp>
      <p:sp>
        <p:nvSpPr>
          <p:cNvPr id="5" name="Rectangle 4"/>
          <p:cNvSpPr/>
          <p:nvPr/>
        </p:nvSpPr>
        <p:spPr>
          <a:xfrm>
            <a:off x="5829301" y="1964940"/>
            <a:ext cx="6009774" cy="452008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26571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86" y="217134"/>
            <a:ext cx="10515600" cy="1325563"/>
          </a:xfrm>
        </p:spPr>
        <p:txBody>
          <a:bodyPr>
            <a:normAutofit/>
          </a:bodyPr>
          <a:lstStyle/>
          <a:p>
            <a:r>
              <a:rPr lang="en-GB" sz="6600" b="1" dirty="0" smtClean="0">
                <a:solidFill>
                  <a:srgbClr val="FF0000"/>
                </a:solidFill>
              </a:rPr>
              <a:t>The answer</a:t>
            </a:r>
            <a:endParaRPr lang="en-GB" sz="6600" b="1" dirty="0">
              <a:solidFill>
                <a:srgbClr val="FF0000"/>
              </a:solidFill>
            </a:endParaRPr>
          </a:p>
        </p:txBody>
      </p:sp>
      <p:sp>
        <p:nvSpPr>
          <p:cNvPr id="3" name="Content Placeholder 2"/>
          <p:cNvSpPr>
            <a:spLocks noGrp="1"/>
          </p:cNvSpPr>
          <p:nvPr>
            <p:ph idx="1"/>
          </p:nvPr>
        </p:nvSpPr>
        <p:spPr>
          <a:xfrm>
            <a:off x="453184" y="1443789"/>
            <a:ext cx="11253541" cy="4403558"/>
          </a:xfrm>
        </p:spPr>
        <p:txBody>
          <a:bodyPr>
            <a:normAutofit fontScale="92500" lnSpcReduction="20000"/>
          </a:bodyPr>
          <a:lstStyle/>
          <a:p>
            <a:pPr marL="0" indent="0">
              <a:buNone/>
            </a:pPr>
            <a:r>
              <a:rPr lang="en-GB" sz="5400" dirty="0" smtClean="0">
                <a:solidFill>
                  <a:srgbClr val="0070C0"/>
                </a:solidFill>
              </a:rPr>
              <a:t>All of these headlines feature inevitable events</a:t>
            </a:r>
            <a:r>
              <a:rPr lang="en-GB" sz="5400" dirty="0">
                <a:solidFill>
                  <a:srgbClr val="0070C0"/>
                </a:solidFill>
              </a:rPr>
              <a:t>. </a:t>
            </a:r>
            <a:r>
              <a:rPr lang="en-GB" sz="5400" dirty="0" err="1">
                <a:solidFill>
                  <a:srgbClr val="0070C0"/>
                </a:solidFill>
              </a:rPr>
              <a:t>Mourinho’s</a:t>
            </a:r>
            <a:r>
              <a:rPr lang="en-GB" sz="5400" dirty="0">
                <a:solidFill>
                  <a:srgbClr val="0070C0"/>
                </a:solidFill>
              </a:rPr>
              <a:t> </a:t>
            </a:r>
            <a:r>
              <a:rPr lang="en-GB" sz="5400" dirty="0" smtClean="0">
                <a:solidFill>
                  <a:srgbClr val="0070C0"/>
                </a:solidFill>
              </a:rPr>
              <a:t>future as Manchester United manager has been questioned for a while, global warming is not a myth and Brexit has always been a divisive subject. Some news will always have a level of </a:t>
            </a:r>
            <a:r>
              <a:rPr lang="en-GB" sz="5400" dirty="0" smtClean="0">
                <a:solidFill>
                  <a:srgbClr val="FF0000"/>
                </a:solidFill>
              </a:rPr>
              <a:t>predictability</a:t>
            </a:r>
            <a:r>
              <a:rPr lang="en-GB" sz="5400" dirty="0" smtClean="0">
                <a:solidFill>
                  <a:srgbClr val="0070C0"/>
                </a:solidFill>
              </a:rPr>
              <a:t> and will be repeated in broadcasts.</a:t>
            </a:r>
            <a:endParaRPr lang="en-GB" sz="5400" dirty="0"/>
          </a:p>
        </p:txBody>
      </p:sp>
      <p:sp>
        <p:nvSpPr>
          <p:cNvPr id="4" name="Rectangle 3"/>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234070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838200" y="517525"/>
            <a:ext cx="10668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Unexpectedness</a:t>
            </a:r>
            <a:endParaRPr lang="en-GB" sz="6600" dirty="0">
              <a:solidFill>
                <a:srgbClr val="0070C0"/>
              </a:solidFill>
            </a:endParaRPr>
          </a:p>
        </p:txBody>
      </p:sp>
      <p:sp>
        <p:nvSpPr>
          <p:cNvPr id="7" name="Content Placeholder 2"/>
          <p:cNvSpPr>
            <a:spLocks noGrp="1"/>
          </p:cNvSpPr>
          <p:nvPr>
            <p:ph idx="1"/>
          </p:nvPr>
        </p:nvSpPr>
        <p:spPr>
          <a:xfrm>
            <a:off x="838199" y="1813593"/>
            <a:ext cx="5297905" cy="4351338"/>
          </a:xfrm>
        </p:spPr>
        <p:txBody>
          <a:bodyPr>
            <a:noAutofit/>
          </a:bodyPr>
          <a:lstStyle/>
          <a:p>
            <a:pPr marL="0" indent="0">
              <a:buNone/>
            </a:pPr>
            <a:r>
              <a:rPr lang="en-GB" sz="5400" dirty="0" smtClean="0"/>
              <a:t>Events that are unexpected are considered newsworthy. For example, ‘Man eaten by tiger’.</a:t>
            </a:r>
            <a:endParaRPr lang="en-GB" sz="5400" dirty="0"/>
          </a:p>
        </p:txBody>
      </p:sp>
      <p:pic>
        <p:nvPicPr>
          <p:cNvPr id="14338" name="Picture 2" descr="Image result for unexpected"/>
          <p:cNvPicPr>
            <a:picLocks noChangeAspect="1" noChangeArrowheads="1"/>
          </p:cNvPicPr>
          <p:nvPr/>
        </p:nvPicPr>
        <p:blipFill rotWithShape="1">
          <a:blip r:embed="rId2">
            <a:extLst>
              <a:ext uri="{28A0092B-C50C-407E-A947-70E740481C1C}">
                <a14:useLocalDpi xmlns:a14="http://schemas.microsoft.com/office/drawing/2010/main" val="0"/>
              </a:ext>
            </a:extLst>
          </a:blip>
          <a:srcRect t="24534" r="30941"/>
          <a:stretch/>
        </p:blipFill>
        <p:spPr bwMode="auto">
          <a:xfrm>
            <a:off x="6387044" y="2105208"/>
            <a:ext cx="5004856" cy="3792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4786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Look at this example to see how the term </a:t>
            </a:r>
            <a:r>
              <a:rPr lang="en-GB" sz="3600" b="1" dirty="0" smtClean="0">
                <a:solidFill>
                  <a:srgbClr val="FF0000"/>
                </a:solidFill>
              </a:rPr>
              <a:t>unexpectedness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72978" y="1907919"/>
            <a:ext cx="5083345" cy="4577101"/>
          </a:xfrm>
        </p:spPr>
        <p:txBody>
          <a:bodyPr>
            <a:noAutofit/>
          </a:bodyPr>
          <a:lstStyle/>
          <a:p>
            <a:pPr marL="0" indent="0">
              <a:buNone/>
            </a:pPr>
            <a:r>
              <a:rPr lang="en-GB" dirty="0" smtClean="0"/>
              <a:t>On the BBC News website in 2013, more people clicked on the </a:t>
            </a:r>
            <a:r>
              <a:rPr lang="en-GB" b="1" dirty="0" smtClean="0">
                <a:solidFill>
                  <a:srgbClr val="FF0000"/>
                </a:solidFill>
              </a:rPr>
              <a:t>unexpectedness </a:t>
            </a:r>
            <a:r>
              <a:rPr lang="en-GB" dirty="0" smtClean="0"/>
              <a:t>of a horse trotting into a McDonald’s rather than Kate Middleton giving birth to a baby boy. This is because unusual stories have appeal due to their novelty. These are examples of soft news ‘clickbait’ stories used to lighten the hard-hitting tone of most news programmes.</a:t>
            </a:r>
          </a:p>
        </p:txBody>
      </p:sp>
      <p:sp>
        <p:nvSpPr>
          <p:cNvPr id="4" name="Rectangle 3"/>
          <p:cNvSpPr/>
          <p:nvPr/>
        </p:nvSpPr>
        <p:spPr>
          <a:xfrm>
            <a:off x="6015789" y="2205579"/>
            <a:ext cx="5899484" cy="2431435"/>
          </a:xfrm>
          <a:prstGeom prst="rect">
            <a:avLst/>
          </a:prstGeom>
        </p:spPr>
        <p:txBody>
          <a:bodyPr wrap="square">
            <a:spAutoFit/>
          </a:bodyPr>
          <a:lstStyle/>
          <a:p>
            <a:endParaRPr lang="en-GB" sz="3200" dirty="0" smtClean="0"/>
          </a:p>
          <a:p>
            <a:r>
              <a:rPr lang="en-GB" sz="4000" dirty="0" smtClean="0"/>
              <a:t>Invent a headline which uses </a:t>
            </a:r>
            <a:r>
              <a:rPr lang="en-GB" sz="4000" b="1" dirty="0" smtClean="0">
                <a:solidFill>
                  <a:srgbClr val="FF0000"/>
                </a:solidFill>
              </a:rPr>
              <a:t>unexpectedness</a:t>
            </a:r>
            <a:r>
              <a:rPr lang="en-GB" sz="4000" dirty="0" smtClean="0"/>
              <a:t> as a ‘news value’ technique.</a:t>
            </a:r>
            <a:endParaRPr lang="en-GB" sz="3200" dirty="0" smtClean="0"/>
          </a:p>
        </p:txBody>
      </p:sp>
      <p:sp>
        <p:nvSpPr>
          <p:cNvPr id="5" name="Rectangle 4"/>
          <p:cNvSpPr/>
          <p:nvPr/>
        </p:nvSpPr>
        <p:spPr>
          <a:xfrm>
            <a:off x="5829301" y="2097290"/>
            <a:ext cx="5769141" cy="389394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464634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553453" y="517525"/>
            <a:ext cx="1096477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Continuity</a:t>
            </a:r>
            <a:endParaRPr lang="en-GB" sz="6600" dirty="0">
              <a:solidFill>
                <a:srgbClr val="0070C0"/>
              </a:solidFill>
            </a:endParaRPr>
          </a:p>
        </p:txBody>
      </p:sp>
      <p:sp>
        <p:nvSpPr>
          <p:cNvPr id="7" name="Content Placeholder 2"/>
          <p:cNvSpPr>
            <a:spLocks noGrp="1"/>
          </p:cNvSpPr>
          <p:nvPr>
            <p:ph idx="1"/>
          </p:nvPr>
        </p:nvSpPr>
        <p:spPr>
          <a:xfrm>
            <a:off x="625642" y="1873753"/>
            <a:ext cx="5599862" cy="4351338"/>
          </a:xfrm>
        </p:spPr>
        <p:txBody>
          <a:bodyPr>
            <a:noAutofit/>
          </a:bodyPr>
          <a:lstStyle/>
          <a:p>
            <a:pPr marL="0" indent="0">
              <a:buNone/>
            </a:pPr>
            <a:r>
              <a:rPr lang="en-GB" sz="4800" dirty="0" smtClean="0"/>
              <a:t>News stories, once reported, must continue to be reported on, as we expect to see closure.</a:t>
            </a:r>
            <a:br>
              <a:rPr lang="en-GB" sz="4800" dirty="0" smtClean="0"/>
            </a:br>
            <a:r>
              <a:rPr lang="en-GB" sz="4800" dirty="0" smtClean="0"/>
              <a:t>(Royal Wedding)</a:t>
            </a:r>
            <a:endParaRPr lang="en-GB" sz="4800" dirty="0"/>
          </a:p>
        </p:txBody>
      </p:sp>
      <p:pic>
        <p:nvPicPr>
          <p:cNvPr id="15362" name="Picture 2" descr="Image result for harry and megha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5367" y="2112335"/>
            <a:ext cx="4349417" cy="2899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0443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Step #7: Look at this example to see how the term </a:t>
            </a:r>
            <a:r>
              <a:rPr lang="en-GB" sz="3600" b="1" dirty="0" smtClean="0">
                <a:solidFill>
                  <a:srgbClr val="FF0000"/>
                </a:solidFill>
              </a:rPr>
              <a:t>continuity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72978" y="1907919"/>
            <a:ext cx="5083345" cy="4577101"/>
          </a:xfrm>
        </p:spPr>
        <p:txBody>
          <a:bodyPr>
            <a:noAutofit/>
          </a:bodyPr>
          <a:lstStyle/>
          <a:p>
            <a:pPr marL="0" indent="0">
              <a:buNone/>
            </a:pPr>
            <a:r>
              <a:rPr lang="en-GB" sz="3200" dirty="0" smtClean="0"/>
              <a:t>On ITV News, the Stock Exchange developments, Sports results and Royal Family updates are an example of </a:t>
            </a:r>
            <a:r>
              <a:rPr lang="en-GB" sz="3200" b="1" dirty="0" smtClean="0">
                <a:solidFill>
                  <a:srgbClr val="FF0000"/>
                </a:solidFill>
              </a:rPr>
              <a:t>continuity</a:t>
            </a:r>
            <a:r>
              <a:rPr lang="en-GB" sz="3200" dirty="0" smtClean="0">
                <a:solidFill>
                  <a:srgbClr val="FF0000"/>
                </a:solidFill>
              </a:rPr>
              <a:t> </a:t>
            </a:r>
            <a:r>
              <a:rPr lang="en-GB" sz="3200" dirty="0" smtClean="0"/>
              <a:t>in news. Repeat coverage will need to take place and stages of development will be tracked to check on progress.</a:t>
            </a:r>
          </a:p>
        </p:txBody>
      </p:sp>
      <p:sp>
        <p:nvSpPr>
          <p:cNvPr id="4" name="Rectangle 3"/>
          <p:cNvSpPr/>
          <p:nvPr/>
        </p:nvSpPr>
        <p:spPr>
          <a:xfrm>
            <a:off x="6015789" y="2205579"/>
            <a:ext cx="5582653" cy="2954655"/>
          </a:xfrm>
          <a:prstGeom prst="rect">
            <a:avLst/>
          </a:prstGeom>
        </p:spPr>
        <p:txBody>
          <a:bodyPr wrap="square">
            <a:spAutoFit/>
          </a:bodyPr>
          <a:lstStyle/>
          <a:p>
            <a:endParaRPr lang="en-GB" dirty="0" smtClean="0"/>
          </a:p>
          <a:p>
            <a:r>
              <a:rPr lang="en-GB" sz="2400" dirty="0" smtClean="0"/>
              <a:t>Which of the following are examples of </a:t>
            </a:r>
            <a:r>
              <a:rPr lang="en-GB" sz="2400" dirty="0" smtClean="0">
                <a:solidFill>
                  <a:srgbClr val="FF0000"/>
                </a:solidFill>
              </a:rPr>
              <a:t>continuity</a:t>
            </a:r>
            <a:r>
              <a:rPr lang="en-GB" sz="2400" dirty="0" smtClean="0"/>
              <a:t> in News Values? Why?</a:t>
            </a:r>
            <a:br>
              <a:rPr lang="en-GB" sz="2400" dirty="0" smtClean="0"/>
            </a:br>
            <a:endParaRPr lang="en-GB" sz="2400" dirty="0" smtClean="0"/>
          </a:p>
          <a:p>
            <a:pPr marL="457200" indent="-457200">
              <a:buAutoNum type="alphaUcPeriod"/>
            </a:pPr>
            <a:r>
              <a:rPr lang="en-GB" sz="2400" dirty="0" smtClean="0"/>
              <a:t>Harry and Meghan’s relationship.</a:t>
            </a:r>
          </a:p>
          <a:p>
            <a:pPr marL="457200" indent="-457200">
              <a:buAutoNum type="alphaUcPeriod"/>
            </a:pPr>
            <a:r>
              <a:rPr lang="en-GB" sz="2400" dirty="0" smtClean="0"/>
              <a:t>Newcastle’s football season.</a:t>
            </a:r>
          </a:p>
          <a:p>
            <a:pPr marL="514350" indent="-514350">
              <a:buAutoNum type="alphaUcPeriod"/>
            </a:pPr>
            <a:r>
              <a:rPr lang="en-GB" sz="2400" dirty="0" smtClean="0"/>
              <a:t>Google, Apple and Amazon shares on the FTSE 100.</a:t>
            </a:r>
          </a:p>
        </p:txBody>
      </p:sp>
      <p:sp>
        <p:nvSpPr>
          <p:cNvPr id="5" name="Rectangle 4"/>
          <p:cNvSpPr/>
          <p:nvPr/>
        </p:nvSpPr>
        <p:spPr>
          <a:xfrm>
            <a:off x="5829301" y="2097290"/>
            <a:ext cx="5769141" cy="389394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916441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86" y="217134"/>
            <a:ext cx="10515600" cy="1325563"/>
          </a:xfrm>
        </p:spPr>
        <p:txBody>
          <a:bodyPr>
            <a:normAutofit/>
          </a:bodyPr>
          <a:lstStyle/>
          <a:p>
            <a:r>
              <a:rPr lang="en-GB" sz="6600" b="1" dirty="0" smtClean="0">
                <a:solidFill>
                  <a:srgbClr val="FF0000"/>
                </a:solidFill>
              </a:rPr>
              <a:t>The answer</a:t>
            </a:r>
            <a:endParaRPr lang="en-GB" sz="6600" b="1" dirty="0">
              <a:solidFill>
                <a:srgbClr val="FF0000"/>
              </a:solidFill>
            </a:endParaRPr>
          </a:p>
        </p:txBody>
      </p:sp>
      <p:sp>
        <p:nvSpPr>
          <p:cNvPr id="3" name="Content Placeholder 2"/>
          <p:cNvSpPr>
            <a:spLocks noGrp="1"/>
          </p:cNvSpPr>
          <p:nvPr>
            <p:ph idx="1"/>
          </p:nvPr>
        </p:nvSpPr>
        <p:spPr>
          <a:xfrm>
            <a:off x="453184" y="1443789"/>
            <a:ext cx="11253541" cy="4403558"/>
          </a:xfrm>
        </p:spPr>
        <p:txBody>
          <a:bodyPr>
            <a:normAutofit/>
          </a:bodyPr>
          <a:lstStyle/>
          <a:p>
            <a:pPr marL="0" indent="0">
              <a:buNone/>
            </a:pPr>
            <a:r>
              <a:rPr lang="en-GB" sz="5400" dirty="0" smtClean="0">
                <a:solidFill>
                  <a:srgbClr val="0070C0"/>
                </a:solidFill>
              </a:rPr>
              <a:t>All of them! Multiple reports on all of these news topics can take place over time creating a sense of </a:t>
            </a:r>
            <a:r>
              <a:rPr lang="en-GB" sz="5400" b="1" dirty="0" smtClean="0">
                <a:solidFill>
                  <a:srgbClr val="FF0000"/>
                </a:solidFill>
              </a:rPr>
              <a:t>continuity</a:t>
            </a:r>
            <a:r>
              <a:rPr lang="en-GB" sz="5400" dirty="0" smtClean="0">
                <a:solidFill>
                  <a:srgbClr val="0070C0"/>
                </a:solidFill>
              </a:rPr>
              <a:t>. </a:t>
            </a:r>
            <a:endParaRPr lang="en-GB" sz="5400" dirty="0"/>
          </a:p>
        </p:txBody>
      </p:sp>
      <p:sp>
        <p:nvSpPr>
          <p:cNvPr id="4" name="Rectangle 3"/>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867671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838200" y="517525"/>
            <a:ext cx="10668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Composition</a:t>
            </a:r>
            <a:endParaRPr lang="en-GB" sz="6600" dirty="0">
              <a:solidFill>
                <a:srgbClr val="0070C0"/>
              </a:solidFill>
            </a:endParaRPr>
          </a:p>
        </p:txBody>
      </p:sp>
      <p:sp>
        <p:nvSpPr>
          <p:cNvPr id="7" name="Content Placeholder 2"/>
          <p:cNvSpPr>
            <a:spLocks noGrp="1"/>
          </p:cNvSpPr>
          <p:nvPr>
            <p:ph idx="1"/>
          </p:nvPr>
        </p:nvSpPr>
        <p:spPr>
          <a:xfrm>
            <a:off x="838200" y="1825625"/>
            <a:ext cx="5186820" cy="4351338"/>
          </a:xfrm>
        </p:spPr>
        <p:txBody>
          <a:bodyPr>
            <a:noAutofit/>
          </a:bodyPr>
          <a:lstStyle/>
          <a:p>
            <a:pPr marL="0" indent="0">
              <a:buNone/>
            </a:pPr>
            <a:r>
              <a:rPr lang="en-GB" sz="3200" dirty="0" smtClean="0"/>
              <a:t>News editors prefer to provide their audience with good balanced mix of news stories e.g. some serious news, some lighter news, some sport, </a:t>
            </a:r>
            <a:endParaRPr lang="en-GB" sz="3200" dirty="0"/>
          </a:p>
        </p:txBody>
      </p:sp>
      <p:pic>
        <p:nvPicPr>
          <p:cNvPr id="1638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5068" y="2766178"/>
            <a:ext cx="2776578" cy="2776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0935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Step #8: Look at this example to see how the term </a:t>
            </a:r>
            <a:r>
              <a:rPr lang="en-GB" sz="3600" b="1" dirty="0" smtClean="0">
                <a:solidFill>
                  <a:srgbClr val="FF0000"/>
                </a:solidFill>
              </a:rPr>
              <a:t>composition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72978" y="1907919"/>
            <a:ext cx="5083345" cy="4577101"/>
          </a:xfrm>
        </p:spPr>
        <p:txBody>
          <a:bodyPr>
            <a:noAutofit/>
          </a:bodyPr>
          <a:lstStyle/>
          <a:p>
            <a:pPr marL="0" indent="0">
              <a:buNone/>
            </a:pPr>
            <a:r>
              <a:rPr lang="en-GB" dirty="0" smtClean="0"/>
              <a:t>On BBC News, Prime Minister’s Questions features Theresa May (Conservative PM) and Jeremy </a:t>
            </a:r>
            <a:r>
              <a:rPr lang="en-GB" dirty="0" err="1" smtClean="0"/>
              <a:t>Corbyn</a:t>
            </a:r>
            <a:r>
              <a:rPr lang="en-GB" dirty="0" smtClean="0"/>
              <a:t> (Labour Leader) debating key issues in parliament. </a:t>
            </a:r>
          </a:p>
          <a:p>
            <a:pPr marL="0" indent="0">
              <a:buNone/>
            </a:pPr>
            <a:r>
              <a:rPr lang="en-GB" dirty="0" smtClean="0"/>
              <a:t>The </a:t>
            </a:r>
            <a:r>
              <a:rPr lang="en-GB" b="1" dirty="0" smtClean="0">
                <a:solidFill>
                  <a:srgbClr val="FF0000"/>
                </a:solidFill>
              </a:rPr>
              <a:t>composition </a:t>
            </a:r>
            <a:r>
              <a:rPr lang="en-GB" dirty="0" smtClean="0"/>
              <a:t>of the news package ensures that both are given equal air time. </a:t>
            </a:r>
          </a:p>
        </p:txBody>
      </p:sp>
      <p:sp>
        <p:nvSpPr>
          <p:cNvPr id="4" name="Rectangle 3"/>
          <p:cNvSpPr/>
          <p:nvPr/>
        </p:nvSpPr>
        <p:spPr>
          <a:xfrm>
            <a:off x="5931565" y="2140052"/>
            <a:ext cx="5763130" cy="3416320"/>
          </a:xfrm>
          <a:prstGeom prst="rect">
            <a:avLst/>
          </a:prstGeom>
        </p:spPr>
        <p:txBody>
          <a:bodyPr wrap="square">
            <a:spAutoFit/>
          </a:bodyPr>
          <a:lstStyle/>
          <a:p>
            <a:r>
              <a:rPr lang="en-GB" sz="2400" dirty="0" smtClean="0"/>
              <a:t>Which news channels listed have a bad reputation for extreme bias when it comes to the </a:t>
            </a:r>
            <a:r>
              <a:rPr lang="en-GB" sz="2400" b="1" dirty="0" smtClean="0">
                <a:solidFill>
                  <a:srgbClr val="FF0000"/>
                </a:solidFill>
              </a:rPr>
              <a:t>composition</a:t>
            </a:r>
            <a:r>
              <a:rPr lang="en-GB" sz="2400" dirty="0" smtClean="0"/>
              <a:t> of their news packages?</a:t>
            </a:r>
            <a:br>
              <a:rPr lang="en-GB" sz="2400" dirty="0" smtClean="0"/>
            </a:br>
            <a:endParaRPr lang="en-GB" sz="2400" dirty="0" smtClean="0"/>
          </a:p>
          <a:p>
            <a:pPr marL="742950" indent="-742950">
              <a:buAutoNum type="alphaUcPeriod"/>
            </a:pPr>
            <a:r>
              <a:rPr lang="en-GB" sz="2400" dirty="0" smtClean="0"/>
              <a:t>Fox News</a:t>
            </a:r>
          </a:p>
          <a:p>
            <a:pPr marL="742950" indent="-742950">
              <a:buAutoNum type="alphaUcPeriod"/>
            </a:pPr>
            <a:r>
              <a:rPr lang="en-GB" sz="2400" dirty="0" smtClean="0"/>
              <a:t>BBC News</a:t>
            </a:r>
          </a:p>
          <a:p>
            <a:pPr marL="742950" indent="-742950">
              <a:buAutoNum type="alphaUcPeriod"/>
            </a:pPr>
            <a:r>
              <a:rPr lang="en-GB" sz="2400" dirty="0" smtClean="0"/>
              <a:t>ITV News</a:t>
            </a:r>
          </a:p>
          <a:p>
            <a:pPr marL="742950" indent="-742950">
              <a:buAutoNum type="alphaUcPeriod"/>
            </a:pPr>
            <a:r>
              <a:rPr lang="en-GB" sz="2400" dirty="0" smtClean="0"/>
              <a:t>Channel 4 News</a:t>
            </a:r>
          </a:p>
          <a:p>
            <a:pPr marL="742950" indent="-742950">
              <a:buAutoNum type="alphaUcPeriod"/>
            </a:pPr>
            <a:r>
              <a:rPr lang="en-GB" sz="2400" dirty="0" smtClean="0"/>
              <a:t>Al-Jazeera News</a:t>
            </a:r>
          </a:p>
        </p:txBody>
      </p:sp>
      <p:sp>
        <p:nvSpPr>
          <p:cNvPr id="5" name="Rectangle 4"/>
          <p:cNvSpPr/>
          <p:nvPr/>
        </p:nvSpPr>
        <p:spPr>
          <a:xfrm>
            <a:off x="5829301" y="2097290"/>
            <a:ext cx="5769141" cy="438773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967798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86" y="217134"/>
            <a:ext cx="10515600" cy="1325563"/>
          </a:xfrm>
        </p:spPr>
        <p:txBody>
          <a:bodyPr>
            <a:normAutofit/>
          </a:bodyPr>
          <a:lstStyle/>
          <a:p>
            <a:r>
              <a:rPr lang="en-GB" sz="6600" b="1" dirty="0" smtClean="0">
                <a:solidFill>
                  <a:srgbClr val="FF0000"/>
                </a:solidFill>
              </a:rPr>
              <a:t>The answer</a:t>
            </a:r>
            <a:endParaRPr lang="en-GB" sz="6600" b="1" dirty="0">
              <a:solidFill>
                <a:srgbClr val="FF0000"/>
              </a:solidFill>
            </a:endParaRPr>
          </a:p>
        </p:txBody>
      </p:sp>
      <p:sp>
        <p:nvSpPr>
          <p:cNvPr id="3" name="Content Placeholder 2"/>
          <p:cNvSpPr>
            <a:spLocks noGrp="1"/>
          </p:cNvSpPr>
          <p:nvPr>
            <p:ph idx="1"/>
          </p:nvPr>
        </p:nvSpPr>
        <p:spPr>
          <a:xfrm>
            <a:off x="501312" y="1443789"/>
            <a:ext cx="11253541" cy="4764506"/>
          </a:xfrm>
        </p:spPr>
        <p:txBody>
          <a:bodyPr>
            <a:normAutofit fontScale="85000" lnSpcReduction="10000"/>
          </a:bodyPr>
          <a:lstStyle/>
          <a:p>
            <a:pPr marL="0" indent="0">
              <a:buNone/>
            </a:pPr>
            <a:r>
              <a:rPr lang="en-GB" sz="5400" dirty="0" smtClean="0">
                <a:solidFill>
                  <a:srgbClr val="0070C0"/>
                </a:solidFill>
              </a:rPr>
              <a:t>A. Fox News</a:t>
            </a:r>
            <a:endParaRPr lang="en-GB" sz="5400" dirty="0"/>
          </a:p>
          <a:p>
            <a:pPr marL="0" indent="0">
              <a:buNone/>
            </a:pPr>
            <a:r>
              <a:rPr lang="en-GB" sz="4400" dirty="0" smtClean="0"/>
              <a:t>Fox News is known for one-sided propaganda, which is a form of imbalanced </a:t>
            </a:r>
            <a:r>
              <a:rPr lang="en-GB" sz="4400" b="1" dirty="0" smtClean="0">
                <a:solidFill>
                  <a:srgbClr val="FF0000"/>
                </a:solidFill>
              </a:rPr>
              <a:t>composition</a:t>
            </a:r>
            <a:r>
              <a:rPr lang="en-GB" sz="4400" dirty="0" smtClean="0"/>
              <a:t>. It is known for racism and Islamophobia, with a strong bias against Black people, immigration, LGBT rights, and has aggressively capitalist and conservative values that is pedalled through news packages and ‘debates’.</a:t>
            </a:r>
          </a:p>
          <a:p>
            <a:pPr marL="0" indent="0">
              <a:buNone/>
            </a:pPr>
            <a:r>
              <a:rPr lang="en-GB" sz="4400" dirty="0" smtClean="0"/>
              <a:t>Take note: arguably, this presentation of Fox News’ values is also an example of imbalanced </a:t>
            </a:r>
            <a:r>
              <a:rPr lang="en-GB" sz="4400" b="1" dirty="0" smtClean="0">
                <a:solidFill>
                  <a:srgbClr val="FF0000"/>
                </a:solidFill>
              </a:rPr>
              <a:t>composition</a:t>
            </a:r>
            <a:r>
              <a:rPr lang="en-GB" sz="4400" dirty="0" smtClean="0"/>
              <a:t>!</a:t>
            </a:r>
            <a:endParaRPr lang="en-GB" sz="4400" dirty="0"/>
          </a:p>
        </p:txBody>
      </p:sp>
      <p:sp>
        <p:nvSpPr>
          <p:cNvPr id="4" name="Rectangle 3"/>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979566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838200" y="517525"/>
            <a:ext cx="10668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Reference to Elite Nations</a:t>
            </a:r>
            <a:endParaRPr lang="en-GB" sz="6600" dirty="0">
              <a:solidFill>
                <a:srgbClr val="0070C0"/>
              </a:solidFill>
            </a:endParaRPr>
          </a:p>
        </p:txBody>
      </p:sp>
      <p:sp>
        <p:nvSpPr>
          <p:cNvPr id="7" name="Content Placeholder 2"/>
          <p:cNvSpPr>
            <a:spLocks noGrp="1"/>
          </p:cNvSpPr>
          <p:nvPr>
            <p:ph idx="1"/>
          </p:nvPr>
        </p:nvSpPr>
        <p:spPr>
          <a:xfrm>
            <a:off x="838200" y="1825625"/>
            <a:ext cx="5261811" cy="4351338"/>
          </a:xfrm>
        </p:spPr>
        <p:txBody>
          <a:bodyPr>
            <a:noAutofit/>
          </a:bodyPr>
          <a:lstStyle/>
          <a:p>
            <a:pPr marL="0" indent="0">
              <a:buNone/>
            </a:pPr>
            <a:r>
              <a:rPr lang="en-GB" sz="3200" dirty="0" smtClean="0"/>
              <a:t>News which relates culturally to our own and which is relevant to us. We are not necessarily interested in the news of a tiny country we have never heard of on the other side of the world, but we are interested in European news because it is close to us.</a:t>
            </a:r>
            <a:endParaRPr lang="en-GB" sz="3200" dirty="0"/>
          </a:p>
        </p:txBody>
      </p:sp>
      <p:pic>
        <p:nvPicPr>
          <p:cNvPr id="17410" name="Picture 2" descr="Image result for elitism"/>
          <p:cNvPicPr>
            <a:picLocks noChangeAspect="1" noChangeArrowheads="1"/>
          </p:cNvPicPr>
          <p:nvPr/>
        </p:nvPicPr>
        <p:blipFill rotWithShape="1">
          <a:blip r:embed="rId2">
            <a:extLst>
              <a:ext uri="{28A0092B-C50C-407E-A947-70E740481C1C}">
                <a14:useLocalDpi xmlns:a14="http://schemas.microsoft.com/office/drawing/2010/main" val="0"/>
              </a:ext>
            </a:extLst>
          </a:blip>
          <a:srcRect l="22358" r="24084"/>
          <a:stretch/>
        </p:blipFill>
        <p:spPr bwMode="auto">
          <a:xfrm>
            <a:off x="7579090" y="2066465"/>
            <a:ext cx="3133831" cy="3869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0012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Step #9: Look at this example to see how the term </a:t>
            </a:r>
            <a:r>
              <a:rPr lang="en-GB" sz="3600" b="1" dirty="0" smtClean="0">
                <a:solidFill>
                  <a:srgbClr val="FF0000"/>
                </a:solidFill>
              </a:rPr>
              <a:t>reference to elite nations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72978" y="2002604"/>
            <a:ext cx="5360070" cy="4577101"/>
          </a:xfrm>
        </p:spPr>
        <p:txBody>
          <a:bodyPr>
            <a:noAutofit/>
          </a:bodyPr>
          <a:lstStyle/>
          <a:p>
            <a:pPr marL="0" indent="0">
              <a:buNone/>
            </a:pPr>
            <a:r>
              <a:rPr lang="en-GB" sz="3200" dirty="0" smtClean="0"/>
              <a:t>On UK news channels, news in Third World and Developing countries are not as valued as any </a:t>
            </a:r>
            <a:r>
              <a:rPr lang="en-GB" sz="3200" b="1" dirty="0" smtClean="0">
                <a:solidFill>
                  <a:srgbClr val="FF0000"/>
                </a:solidFill>
              </a:rPr>
              <a:t>reference to elite nations </a:t>
            </a:r>
            <a:r>
              <a:rPr lang="en-GB" sz="3200" dirty="0" smtClean="0"/>
              <a:t>such as UK, USA, Australia and European countries. When a non-elite nation is referenced, it is usually because the nation in question is seen as a threat to elite nations.</a:t>
            </a:r>
          </a:p>
        </p:txBody>
      </p:sp>
      <p:sp>
        <p:nvSpPr>
          <p:cNvPr id="4" name="Rectangle 3"/>
          <p:cNvSpPr/>
          <p:nvPr/>
        </p:nvSpPr>
        <p:spPr>
          <a:xfrm>
            <a:off x="6039853" y="2140052"/>
            <a:ext cx="5763130" cy="3416320"/>
          </a:xfrm>
          <a:prstGeom prst="rect">
            <a:avLst/>
          </a:prstGeom>
        </p:spPr>
        <p:txBody>
          <a:bodyPr wrap="square">
            <a:spAutoFit/>
          </a:bodyPr>
          <a:lstStyle/>
          <a:p>
            <a:r>
              <a:rPr lang="en-GB" sz="2400" dirty="0" smtClean="0"/>
              <a:t>Which of these headlines is not a reference to elite nations?</a:t>
            </a:r>
          </a:p>
          <a:p>
            <a:endParaRPr lang="en-GB" sz="2400" dirty="0"/>
          </a:p>
          <a:p>
            <a:pPr marL="457200" indent="-457200">
              <a:buAutoNum type="alphaUcPeriod"/>
            </a:pPr>
            <a:r>
              <a:rPr lang="en-GB" sz="2400" dirty="0" smtClean="0"/>
              <a:t>Seven dead in mass killing at Kenyan boarding school.</a:t>
            </a:r>
          </a:p>
          <a:p>
            <a:pPr marL="457200" indent="-457200">
              <a:buAutoNum type="alphaUcPeriod"/>
            </a:pPr>
            <a:r>
              <a:rPr lang="en-GB" sz="2400" dirty="0" smtClean="0"/>
              <a:t>France elect Emmanuel Macron as their new President.</a:t>
            </a:r>
          </a:p>
          <a:p>
            <a:pPr marL="457200" indent="-457200">
              <a:buAutoNum type="alphaUcPeriod"/>
            </a:pPr>
            <a:r>
              <a:rPr lang="en-GB" sz="2400" dirty="0" smtClean="0"/>
              <a:t>Civil unrest in Spain is growing over Catalan protests for independence.</a:t>
            </a:r>
          </a:p>
        </p:txBody>
      </p:sp>
      <p:sp>
        <p:nvSpPr>
          <p:cNvPr id="5" name="Rectangle 4"/>
          <p:cNvSpPr/>
          <p:nvPr/>
        </p:nvSpPr>
        <p:spPr>
          <a:xfrm>
            <a:off x="5937589" y="2097290"/>
            <a:ext cx="5769141" cy="438773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280700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86" y="217134"/>
            <a:ext cx="10515600" cy="1325563"/>
          </a:xfrm>
        </p:spPr>
        <p:txBody>
          <a:bodyPr>
            <a:normAutofit/>
          </a:bodyPr>
          <a:lstStyle/>
          <a:p>
            <a:r>
              <a:rPr lang="en-GB" sz="6600" b="1" dirty="0" smtClean="0">
                <a:solidFill>
                  <a:srgbClr val="FF0000"/>
                </a:solidFill>
              </a:rPr>
              <a:t>The answer</a:t>
            </a:r>
            <a:endParaRPr lang="en-GB" sz="6600" b="1" dirty="0">
              <a:solidFill>
                <a:srgbClr val="FF0000"/>
              </a:solidFill>
            </a:endParaRPr>
          </a:p>
        </p:txBody>
      </p:sp>
      <p:sp>
        <p:nvSpPr>
          <p:cNvPr id="3" name="Content Placeholder 2"/>
          <p:cNvSpPr>
            <a:spLocks noGrp="1"/>
          </p:cNvSpPr>
          <p:nvPr>
            <p:ph idx="1"/>
          </p:nvPr>
        </p:nvSpPr>
        <p:spPr>
          <a:xfrm>
            <a:off x="501312" y="1443789"/>
            <a:ext cx="11253541" cy="4764506"/>
          </a:xfrm>
        </p:spPr>
        <p:txBody>
          <a:bodyPr>
            <a:normAutofit/>
          </a:bodyPr>
          <a:lstStyle/>
          <a:p>
            <a:pPr marL="457200" indent="-457200">
              <a:buAutoNum type="alphaUcPeriod"/>
            </a:pPr>
            <a:r>
              <a:rPr lang="en-GB" sz="5400" dirty="0" smtClean="0">
                <a:solidFill>
                  <a:srgbClr val="0070C0"/>
                </a:solidFill>
              </a:rPr>
              <a:t> Seven dead in mass killing at Kenyan boarding school.</a:t>
            </a:r>
          </a:p>
          <a:p>
            <a:pPr marL="0" indent="0">
              <a:buNone/>
            </a:pPr>
            <a:r>
              <a:rPr lang="en-GB" sz="4400" dirty="0" smtClean="0"/>
              <a:t>Despite this being a shocking story and an important news item that should be a headline, it may be ignored or pushed down the list of news stories because it is not a </a:t>
            </a:r>
            <a:r>
              <a:rPr lang="en-GB" sz="4400" b="1" dirty="0" smtClean="0">
                <a:solidFill>
                  <a:srgbClr val="FF0000"/>
                </a:solidFill>
              </a:rPr>
              <a:t>reference to an elite nation </a:t>
            </a:r>
            <a:r>
              <a:rPr lang="en-GB" sz="4400" dirty="0" smtClean="0"/>
              <a:t>like ones about France and Spain.</a:t>
            </a:r>
            <a:endParaRPr lang="en-GB" sz="4400" dirty="0"/>
          </a:p>
        </p:txBody>
      </p:sp>
      <p:sp>
        <p:nvSpPr>
          <p:cNvPr id="4" name="Rectangle 3"/>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485351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838200" y="517525"/>
            <a:ext cx="10668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Reference to elite persons</a:t>
            </a:r>
            <a:endParaRPr lang="en-GB" sz="6600" dirty="0">
              <a:solidFill>
                <a:srgbClr val="0070C0"/>
              </a:solidFill>
            </a:endParaRPr>
          </a:p>
        </p:txBody>
      </p:sp>
      <p:sp>
        <p:nvSpPr>
          <p:cNvPr id="7" name="Content Placeholder 2"/>
          <p:cNvSpPr>
            <a:spLocks noGrp="1"/>
          </p:cNvSpPr>
          <p:nvPr>
            <p:ph idx="1"/>
          </p:nvPr>
        </p:nvSpPr>
        <p:spPr>
          <a:xfrm>
            <a:off x="838200" y="1825625"/>
            <a:ext cx="3023937" cy="4351338"/>
          </a:xfrm>
        </p:spPr>
        <p:txBody>
          <a:bodyPr>
            <a:noAutofit/>
          </a:bodyPr>
          <a:lstStyle/>
          <a:p>
            <a:pPr marL="0" indent="0">
              <a:buNone/>
            </a:pPr>
            <a:r>
              <a:rPr lang="en-GB" sz="3200" dirty="0" smtClean="0"/>
              <a:t>News about our monarchy (kings, queens, princes, princesses) is considered extremely newsworthy, as is news about politicians.</a:t>
            </a:r>
            <a:endParaRPr lang="en-GB" sz="3200" dirty="0"/>
          </a:p>
        </p:txBody>
      </p:sp>
      <p:pic>
        <p:nvPicPr>
          <p:cNvPr id="18434" name="Picture 2" descr="Image result for recent royal family photo 20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6502" y="1825625"/>
            <a:ext cx="5321133" cy="4050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0582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Look at this example to see how the term </a:t>
            </a:r>
            <a:r>
              <a:rPr lang="en-GB" sz="3600" b="1" dirty="0" smtClean="0">
                <a:solidFill>
                  <a:srgbClr val="FF0000"/>
                </a:solidFill>
              </a:rPr>
              <a:t>reference to elite persons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48914" y="1858220"/>
            <a:ext cx="5360070" cy="4759145"/>
          </a:xfrm>
        </p:spPr>
        <p:txBody>
          <a:bodyPr>
            <a:noAutofit/>
          </a:bodyPr>
          <a:lstStyle/>
          <a:p>
            <a:pPr marL="0" indent="0">
              <a:buNone/>
            </a:pPr>
            <a:r>
              <a:rPr lang="en-GB" b="1" dirty="0" smtClean="0">
                <a:solidFill>
                  <a:srgbClr val="0070C0"/>
                </a:solidFill>
              </a:rPr>
              <a:t>Imaginary example:</a:t>
            </a:r>
          </a:p>
          <a:p>
            <a:pPr marL="0" indent="0">
              <a:buNone/>
            </a:pPr>
            <a:r>
              <a:rPr lang="en-GB" dirty="0" smtClean="0"/>
              <a:t>On Sky News, </a:t>
            </a:r>
            <a:r>
              <a:rPr lang="en-GB" b="1" dirty="0" smtClean="0">
                <a:solidFill>
                  <a:srgbClr val="FF0000"/>
                </a:solidFill>
              </a:rPr>
              <a:t>reference to elite persons </a:t>
            </a:r>
            <a:r>
              <a:rPr lang="en-GB" dirty="0" smtClean="0"/>
              <a:t>rolling coverage of the Royal Family wedding takes place with live interviews of fans of the monarchy and distant relatives who may have titbits of information about Prince Harry and Meghan </a:t>
            </a:r>
            <a:r>
              <a:rPr lang="en-GB" dirty="0" err="1" smtClean="0"/>
              <a:t>Markle</a:t>
            </a:r>
            <a:r>
              <a:rPr lang="en-GB" dirty="0" smtClean="0"/>
              <a:t>. Despite an attack taking place in Hull, this only features as a brief news bulletin before heading straight back to the Royal Wedding. </a:t>
            </a:r>
          </a:p>
        </p:txBody>
      </p:sp>
      <p:sp>
        <p:nvSpPr>
          <p:cNvPr id="4" name="Rectangle 3"/>
          <p:cNvSpPr/>
          <p:nvPr/>
        </p:nvSpPr>
        <p:spPr>
          <a:xfrm>
            <a:off x="6039853" y="2140052"/>
            <a:ext cx="5763130" cy="4308872"/>
          </a:xfrm>
          <a:prstGeom prst="rect">
            <a:avLst/>
          </a:prstGeom>
        </p:spPr>
        <p:txBody>
          <a:bodyPr wrap="square">
            <a:spAutoFit/>
          </a:bodyPr>
          <a:lstStyle/>
          <a:p>
            <a:r>
              <a:rPr lang="en-GB" sz="4000" b="1" dirty="0" smtClean="0">
                <a:solidFill>
                  <a:srgbClr val="00B050"/>
                </a:solidFill>
              </a:rPr>
              <a:t>Task – </a:t>
            </a:r>
            <a:r>
              <a:rPr lang="en-GB" sz="4000" b="1" dirty="0" err="1" smtClean="0">
                <a:solidFill>
                  <a:srgbClr val="00B050"/>
                </a:solidFill>
              </a:rPr>
              <a:t>penboard</a:t>
            </a:r>
            <a:r>
              <a:rPr lang="en-GB" sz="4000" b="1" dirty="0" smtClean="0">
                <a:solidFill>
                  <a:srgbClr val="00B050"/>
                </a:solidFill>
              </a:rPr>
              <a:t/>
            </a:r>
            <a:br>
              <a:rPr lang="en-GB" sz="4000" b="1" dirty="0" smtClean="0">
                <a:solidFill>
                  <a:srgbClr val="00B050"/>
                </a:solidFill>
              </a:rPr>
            </a:br>
            <a:endParaRPr lang="en-GB" dirty="0" smtClean="0"/>
          </a:p>
          <a:p>
            <a:r>
              <a:rPr lang="en-GB" sz="2400" dirty="0" smtClean="0"/>
              <a:t>Which of these headlines is not a reference to elite persons?</a:t>
            </a:r>
          </a:p>
          <a:p>
            <a:endParaRPr lang="en-GB" sz="2400" dirty="0"/>
          </a:p>
          <a:p>
            <a:pPr marL="457200" indent="-457200">
              <a:buAutoNum type="alphaUcPeriod"/>
            </a:pPr>
            <a:r>
              <a:rPr lang="en-GB" sz="2400" dirty="0" smtClean="0"/>
              <a:t>Oprah Winfrey gives speech at Golden Globes after winning Cecil B. DeMille Lifetime Achievement Award.</a:t>
            </a:r>
          </a:p>
          <a:p>
            <a:pPr marL="457200" indent="-457200">
              <a:buAutoNum type="alphaUcPeriod"/>
            </a:pPr>
            <a:r>
              <a:rPr lang="en-GB" sz="2400" dirty="0" smtClean="0"/>
              <a:t>Nikki Edwards, Tesco People Manager starts a social action initiative in Glamorgan.</a:t>
            </a:r>
          </a:p>
        </p:txBody>
      </p:sp>
      <p:sp>
        <p:nvSpPr>
          <p:cNvPr id="5" name="Rectangle 4"/>
          <p:cNvSpPr/>
          <p:nvPr/>
        </p:nvSpPr>
        <p:spPr>
          <a:xfrm>
            <a:off x="5937589" y="2097290"/>
            <a:ext cx="5769141" cy="438773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736758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86" y="217134"/>
            <a:ext cx="10515600" cy="1325563"/>
          </a:xfrm>
        </p:spPr>
        <p:txBody>
          <a:bodyPr>
            <a:normAutofit/>
          </a:bodyPr>
          <a:lstStyle/>
          <a:p>
            <a:r>
              <a:rPr lang="en-GB" sz="6600" b="1" dirty="0" smtClean="0">
                <a:solidFill>
                  <a:srgbClr val="FF0000"/>
                </a:solidFill>
              </a:rPr>
              <a:t>The answer</a:t>
            </a:r>
            <a:endParaRPr lang="en-GB" sz="6600" b="1" dirty="0">
              <a:solidFill>
                <a:srgbClr val="FF0000"/>
              </a:solidFill>
            </a:endParaRPr>
          </a:p>
        </p:txBody>
      </p:sp>
      <p:sp>
        <p:nvSpPr>
          <p:cNvPr id="3" name="Content Placeholder 2"/>
          <p:cNvSpPr>
            <a:spLocks noGrp="1"/>
          </p:cNvSpPr>
          <p:nvPr>
            <p:ph idx="1"/>
          </p:nvPr>
        </p:nvSpPr>
        <p:spPr>
          <a:xfrm>
            <a:off x="501312" y="1443789"/>
            <a:ext cx="11253541" cy="4764506"/>
          </a:xfrm>
        </p:spPr>
        <p:txBody>
          <a:bodyPr>
            <a:normAutofit lnSpcReduction="10000"/>
          </a:bodyPr>
          <a:lstStyle/>
          <a:p>
            <a:pPr marL="0" indent="0">
              <a:buNone/>
            </a:pPr>
            <a:r>
              <a:rPr lang="en-GB" sz="5400" dirty="0" smtClean="0">
                <a:solidFill>
                  <a:srgbClr val="0070C0"/>
                </a:solidFill>
              </a:rPr>
              <a:t>B. Nikki Edwards, Tesco People Manager starts a social action initiative in Glamorgan.</a:t>
            </a:r>
            <a:endParaRPr lang="en-GB" sz="5400" b="1" dirty="0" smtClean="0">
              <a:solidFill>
                <a:srgbClr val="0070C0"/>
              </a:solidFill>
            </a:endParaRPr>
          </a:p>
          <a:p>
            <a:pPr marL="0" indent="0">
              <a:buNone/>
            </a:pPr>
            <a:r>
              <a:rPr lang="en-GB" sz="4400" dirty="0" smtClean="0"/>
              <a:t>Nikki Edwards (Tesco People Manager in Glamorgan) is not a </a:t>
            </a:r>
            <a:r>
              <a:rPr lang="en-GB" sz="4400" dirty="0" smtClean="0">
                <a:solidFill>
                  <a:srgbClr val="FF0000"/>
                </a:solidFill>
              </a:rPr>
              <a:t>reference to an elite person </a:t>
            </a:r>
            <a:r>
              <a:rPr lang="en-GB" sz="4400" dirty="0" smtClean="0"/>
              <a:t>like Oprah Winfrey, so this story is unlikely to become headline news.</a:t>
            </a:r>
            <a:endParaRPr lang="en-GB" sz="4400" dirty="0"/>
          </a:p>
        </p:txBody>
      </p:sp>
      <p:sp>
        <p:nvSpPr>
          <p:cNvPr id="4" name="Rectangle 3"/>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835551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p:cNvSpPr/>
          <p:nvPr/>
        </p:nvSpPr>
        <p:spPr>
          <a:xfrm>
            <a:off x="460995" y="305831"/>
            <a:ext cx="4036814" cy="1125927"/>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146" name="Picture 2" descr="Image result for uk budget pie 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9664" y="510368"/>
            <a:ext cx="6628149" cy="600375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481260" y="305831"/>
            <a:ext cx="4018547" cy="2739211"/>
          </a:xfrm>
          <a:prstGeom prst="rect">
            <a:avLst/>
          </a:prstGeom>
          <a:noFill/>
        </p:spPr>
        <p:txBody>
          <a:bodyPr wrap="square" rtlCol="0">
            <a:spAutoFit/>
          </a:bodyPr>
          <a:lstStyle/>
          <a:p>
            <a:r>
              <a:rPr lang="en-GB" sz="3000" b="1" dirty="0" smtClean="0">
                <a:solidFill>
                  <a:srgbClr val="FF0000"/>
                </a:solidFill>
              </a:rPr>
              <a:t>The news values the UK government Budget</a:t>
            </a:r>
          </a:p>
          <a:p>
            <a:endParaRPr lang="en-GB" sz="2800" b="1" dirty="0">
              <a:solidFill>
                <a:srgbClr val="FF0000"/>
              </a:solidFill>
            </a:endParaRPr>
          </a:p>
          <a:p>
            <a:endParaRPr lang="en-GB" sz="2800" dirty="0"/>
          </a:p>
          <a:p>
            <a:r>
              <a:rPr lang="en-GB" sz="2800" dirty="0" smtClean="0"/>
              <a:t>Incoming money - £648bn</a:t>
            </a:r>
            <a:endParaRPr lang="en-GB" sz="2800" dirty="0"/>
          </a:p>
          <a:p>
            <a:r>
              <a:rPr lang="en-GB" sz="2800" dirty="0" smtClean="0"/>
              <a:t>Outgoing money - £723bn</a:t>
            </a:r>
            <a:endParaRPr lang="en-GB" sz="2800" dirty="0"/>
          </a:p>
        </p:txBody>
      </p:sp>
      <p:pic>
        <p:nvPicPr>
          <p:cNvPr id="6150" name="Picture 6"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931" y="3818718"/>
            <a:ext cx="4060878" cy="2695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952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745958" y="517525"/>
            <a:ext cx="1076024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Personalisation</a:t>
            </a:r>
            <a:endParaRPr lang="en-GB" sz="6600" dirty="0">
              <a:solidFill>
                <a:srgbClr val="0070C0"/>
              </a:solidFill>
            </a:endParaRPr>
          </a:p>
        </p:txBody>
      </p:sp>
      <p:sp>
        <p:nvSpPr>
          <p:cNvPr id="7" name="Content Placeholder 2"/>
          <p:cNvSpPr>
            <a:spLocks noGrp="1"/>
          </p:cNvSpPr>
          <p:nvPr>
            <p:ph idx="1"/>
          </p:nvPr>
        </p:nvSpPr>
        <p:spPr>
          <a:xfrm>
            <a:off x="838200" y="1825625"/>
            <a:ext cx="3914274" cy="4351338"/>
          </a:xfrm>
        </p:spPr>
        <p:txBody>
          <a:bodyPr>
            <a:noAutofit/>
          </a:bodyPr>
          <a:lstStyle/>
          <a:p>
            <a:pPr marL="0" indent="0">
              <a:buNone/>
            </a:pPr>
            <a:r>
              <a:rPr lang="en-GB" sz="3200" dirty="0" smtClean="0"/>
              <a:t>News stories which can be made personal, i.e. can be made to be about an individual, is considered newsworthy. </a:t>
            </a:r>
            <a:endParaRPr lang="en-GB" sz="3200" dirty="0"/>
          </a:p>
        </p:txBody>
      </p:sp>
      <p:pic>
        <p:nvPicPr>
          <p:cNvPr id="19458" name="Picture 2" descr="Image result for personalis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0674" y="2378280"/>
            <a:ext cx="5730207" cy="2999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3371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Look at this example to see how the term </a:t>
            </a:r>
            <a:r>
              <a:rPr lang="en-GB" sz="3600" b="1" dirty="0" smtClean="0">
                <a:solidFill>
                  <a:srgbClr val="FF0000"/>
                </a:solidFill>
              </a:rPr>
              <a:t>personalisation </a:t>
            </a:r>
            <a:r>
              <a:rPr lang="en-GB" sz="3600" b="1" dirty="0" smtClean="0">
                <a:solidFill>
                  <a:srgbClr val="0070C0"/>
                </a:solidFill>
              </a:rPr>
              <a:t>is applied when writing about News Values.</a:t>
            </a:r>
            <a:endParaRPr lang="en-GB" sz="3600" b="1" dirty="0">
              <a:solidFill>
                <a:srgbClr val="0070C0"/>
              </a:solidFill>
            </a:endParaRPr>
          </a:p>
        </p:txBody>
      </p:sp>
      <p:sp>
        <p:nvSpPr>
          <p:cNvPr id="4" name="Rectangle 3"/>
          <p:cNvSpPr/>
          <p:nvPr/>
        </p:nvSpPr>
        <p:spPr>
          <a:xfrm>
            <a:off x="2880835" y="2213907"/>
            <a:ext cx="5763130" cy="3785652"/>
          </a:xfrm>
          <a:prstGeom prst="rect">
            <a:avLst/>
          </a:prstGeom>
        </p:spPr>
        <p:txBody>
          <a:bodyPr wrap="square">
            <a:spAutoFit/>
          </a:bodyPr>
          <a:lstStyle/>
          <a:p>
            <a:r>
              <a:rPr lang="en-GB" sz="2400" dirty="0" smtClean="0"/>
              <a:t>Which of these headlines is not a </a:t>
            </a:r>
            <a:r>
              <a:rPr lang="en-GB" sz="2400" b="1" dirty="0" smtClean="0"/>
              <a:t>personalisation</a:t>
            </a:r>
            <a:r>
              <a:rPr lang="en-GB" sz="2400" dirty="0" smtClean="0"/>
              <a:t>?</a:t>
            </a:r>
          </a:p>
          <a:p>
            <a:endParaRPr lang="en-GB" sz="2400" dirty="0"/>
          </a:p>
          <a:p>
            <a:pPr marL="457200" indent="-457200">
              <a:buAutoNum type="alphaUcPeriod"/>
            </a:pPr>
            <a:r>
              <a:rPr lang="en-GB" sz="2400" dirty="0" smtClean="0"/>
              <a:t>Harvey Weinstein has been accused of sexual assault, harassment or rape by 84 different women.</a:t>
            </a:r>
          </a:p>
          <a:p>
            <a:pPr marL="457200" indent="-457200">
              <a:buAutoNum type="alphaUcPeriod"/>
            </a:pPr>
            <a:r>
              <a:rPr lang="en-GB" sz="2400" dirty="0" smtClean="0"/>
              <a:t>Angelina Jolie reveals why she split up with Brad Pitt.</a:t>
            </a:r>
          </a:p>
          <a:p>
            <a:pPr marL="457200" indent="-457200">
              <a:buAutoNum type="alphaUcPeriod"/>
            </a:pPr>
            <a:r>
              <a:rPr lang="en-GB" sz="2400" dirty="0" smtClean="0"/>
              <a:t>News Corp accused of colluding with Northern Territory government.</a:t>
            </a:r>
          </a:p>
        </p:txBody>
      </p:sp>
      <p:sp>
        <p:nvSpPr>
          <p:cNvPr id="5" name="Rectangle 4"/>
          <p:cNvSpPr/>
          <p:nvPr/>
        </p:nvSpPr>
        <p:spPr>
          <a:xfrm>
            <a:off x="2766265" y="2007702"/>
            <a:ext cx="5769141" cy="438773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349113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186" y="217134"/>
            <a:ext cx="10515600" cy="1325563"/>
          </a:xfrm>
        </p:spPr>
        <p:txBody>
          <a:bodyPr>
            <a:normAutofit/>
          </a:bodyPr>
          <a:lstStyle/>
          <a:p>
            <a:r>
              <a:rPr lang="en-GB" sz="6600" b="1" dirty="0" smtClean="0">
                <a:solidFill>
                  <a:srgbClr val="FF0000"/>
                </a:solidFill>
              </a:rPr>
              <a:t>The answer</a:t>
            </a:r>
            <a:endParaRPr lang="en-GB" sz="6600" b="1" dirty="0">
              <a:solidFill>
                <a:srgbClr val="FF0000"/>
              </a:solidFill>
            </a:endParaRPr>
          </a:p>
        </p:txBody>
      </p:sp>
      <p:sp>
        <p:nvSpPr>
          <p:cNvPr id="3" name="Content Placeholder 2"/>
          <p:cNvSpPr>
            <a:spLocks noGrp="1"/>
          </p:cNvSpPr>
          <p:nvPr>
            <p:ph idx="1"/>
          </p:nvPr>
        </p:nvSpPr>
        <p:spPr>
          <a:xfrm>
            <a:off x="501312" y="1443789"/>
            <a:ext cx="11253541" cy="4764506"/>
          </a:xfrm>
        </p:spPr>
        <p:txBody>
          <a:bodyPr>
            <a:normAutofit/>
          </a:bodyPr>
          <a:lstStyle/>
          <a:p>
            <a:pPr marL="0" indent="0">
              <a:buNone/>
            </a:pPr>
            <a:r>
              <a:rPr lang="en-GB" sz="5400" dirty="0" smtClean="0">
                <a:solidFill>
                  <a:srgbClr val="0070C0"/>
                </a:solidFill>
              </a:rPr>
              <a:t>C. News Corp accused of colluding with Northern Territory government. </a:t>
            </a:r>
          </a:p>
          <a:p>
            <a:pPr marL="0" indent="0">
              <a:buNone/>
            </a:pPr>
            <a:r>
              <a:rPr lang="en-GB" sz="4400" dirty="0" smtClean="0"/>
              <a:t>Even though News Corp is owned by Rupert Murdoch, a corporation is not a person (no matter what certain corporate owners would have you believe!). It is the only headline not </a:t>
            </a:r>
            <a:r>
              <a:rPr lang="en-GB" sz="4400" b="1" dirty="0" smtClean="0">
                <a:solidFill>
                  <a:srgbClr val="FF0000"/>
                </a:solidFill>
              </a:rPr>
              <a:t>personalised </a:t>
            </a:r>
            <a:r>
              <a:rPr lang="en-GB" sz="4400" dirty="0" smtClean="0"/>
              <a:t>here.</a:t>
            </a:r>
            <a:endParaRPr lang="en-GB" sz="4400" dirty="0"/>
          </a:p>
        </p:txBody>
      </p:sp>
      <p:sp>
        <p:nvSpPr>
          <p:cNvPr id="4" name="Rectangle 3"/>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404907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794087" y="517525"/>
            <a:ext cx="107843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Negativity</a:t>
            </a:r>
            <a:endParaRPr lang="en-GB" sz="6600" dirty="0">
              <a:solidFill>
                <a:srgbClr val="0070C0"/>
              </a:solidFill>
            </a:endParaRPr>
          </a:p>
        </p:txBody>
      </p:sp>
      <p:sp>
        <p:nvSpPr>
          <p:cNvPr id="7" name="Content Placeholder 2"/>
          <p:cNvSpPr>
            <a:spLocks noGrp="1"/>
          </p:cNvSpPr>
          <p:nvPr>
            <p:ph idx="1"/>
          </p:nvPr>
        </p:nvSpPr>
        <p:spPr>
          <a:xfrm>
            <a:off x="838200" y="1825625"/>
            <a:ext cx="3914274" cy="4351338"/>
          </a:xfrm>
        </p:spPr>
        <p:txBody>
          <a:bodyPr>
            <a:noAutofit/>
          </a:bodyPr>
          <a:lstStyle/>
          <a:p>
            <a:pPr marL="0" indent="0">
              <a:buNone/>
            </a:pPr>
            <a:r>
              <a:rPr lang="en-GB" sz="3200" dirty="0" smtClean="0"/>
              <a:t>The newsworthy value is ‘bad news is good news’ and therefore worth reporting. Death, tragedy and extreme weather conditions are considered ‘newsworthy’.</a:t>
            </a:r>
            <a:endParaRPr lang="en-GB" sz="3200" dirty="0"/>
          </a:p>
        </p:txBody>
      </p:sp>
      <p:pic>
        <p:nvPicPr>
          <p:cNvPr id="21506" name="Picture 2" descr="Image result for thumbs down grum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0574" y="962715"/>
            <a:ext cx="4763197" cy="4800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5914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Look at this example to see how the term </a:t>
            </a:r>
            <a:r>
              <a:rPr lang="en-GB" sz="3600" b="1" dirty="0" smtClean="0">
                <a:solidFill>
                  <a:srgbClr val="FF0000"/>
                </a:solidFill>
              </a:rPr>
              <a:t>negativity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48914" y="1858220"/>
            <a:ext cx="5103405" cy="4759145"/>
          </a:xfrm>
        </p:spPr>
        <p:txBody>
          <a:bodyPr>
            <a:noAutofit/>
          </a:bodyPr>
          <a:lstStyle/>
          <a:p>
            <a:pPr marL="0" indent="0">
              <a:buNone/>
            </a:pPr>
            <a:r>
              <a:rPr lang="en-GB" sz="4000" dirty="0" smtClean="0"/>
              <a:t>News programmes thrive on negativity and bad news. This one is self-explanatory.</a:t>
            </a:r>
          </a:p>
        </p:txBody>
      </p:sp>
      <p:sp>
        <p:nvSpPr>
          <p:cNvPr id="4" name="Rectangle 3"/>
          <p:cNvSpPr/>
          <p:nvPr/>
        </p:nvSpPr>
        <p:spPr>
          <a:xfrm>
            <a:off x="6039853" y="2152084"/>
            <a:ext cx="5763130" cy="3170099"/>
          </a:xfrm>
          <a:prstGeom prst="rect">
            <a:avLst/>
          </a:prstGeom>
        </p:spPr>
        <p:txBody>
          <a:bodyPr wrap="square">
            <a:spAutoFit/>
          </a:bodyPr>
          <a:lstStyle/>
          <a:p>
            <a:r>
              <a:rPr lang="en-GB" sz="4000" b="1" dirty="0" smtClean="0"/>
              <a:t>Write one word which you think is the most commonly used negative word in TV News broadcasts.</a:t>
            </a:r>
            <a:endParaRPr lang="en-GB" sz="2400" dirty="0" smtClean="0"/>
          </a:p>
        </p:txBody>
      </p:sp>
      <p:sp>
        <p:nvSpPr>
          <p:cNvPr id="5" name="Rectangle 4"/>
          <p:cNvSpPr/>
          <p:nvPr/>
        </p:nvSpPr>
        <p:spPr>
          <a:xfrm>
            <a:off x="5937589" y="2133386"/>
            <a:ext cx="5769141" cy="380435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22" name="Picture 2" descr="Image result for newspapers, negative headl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490" y="4208545"/>
            <a:ext cx="4381500"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9565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794087" y="517525"/>
            <a:ext cx="107843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Visual imperative</a:t>
            </a:r>
            <a:endParaRPr lang="en-GB" sz="6600" dirty="0">
              <a:solidFill>
                <a:srgbClr val="0070C0"/>
              </a:solidFill>
            </a:endParaRPr>
          </a:p>
        </p:txBody>
      </p:sp>
      <p:sp>
        <p:nvSpPr>
          <p:cNvPr id="7" name="Content Placeholder 2"/>
          <p:cNvSpPr>
            <a:spLocks noGrp="1"/>
          </p:cNvSpPr>
          <p:nvPr>
            <p:ph idx="1"/>
          </p:nvPr>
        </p:nvSpPr>
        <p:spPr>
          <a:xfrm>
            <a:off x="838200" y="1825625"/>
            <a:ext cx="3914274" cy="4351338"/>
          </a:xfrm>
        </p:spPr>
        <p:txBody>
          <a:bodyPr>
            <a:noAutofit/>
          </a:bodyPr>
          <a:lstStyle/>
          <a:p>
            <a:pPr marL="0" indent="0">
              <a:buNone/>
            </a:pPr>
            <a:r>
              <a:rPr lang="en-GB" sz="4800" dirty="0" smtClean="0"/>
              <a:t>Footage or photos of an event can help make a story more newsworthy.</a:t>
            </a:r>
            <a:endParaRPr lang="en-GB" sz="4800" dirty="0"/>
          </a:p>
        </p:txBody>
      </p:sp>
      <p:pic>
        <p:nvPicPr>
          <p:cNvPr id="8" name="Picture 7"/>
          <p:cNvPicPr>
            <a:picLocks noChangeAspect="1"/>
          </p:cNvPicPr>
          <p:nvPr/>
        </p:nvPicPr>
        <p:blipFill rotWithShape="1">
          <a:blip r:embed="rId2"/>
          <a:srcRect l="18749" t="21930" r="19968" b="11228"/>
          <a:stretch/>
        </p:blipFill>
        <p:spPr>
          <a:xfrm>
            <a:off x="5269831" y="2033917"/>
            <a:ext cx="6156757" cy="3777335"/>
          </a:xfrm>
          <a:prstGeom prst="rect">
            <a:avLst/>
          </a:prstGeom>
        </p:spPr>
      </p:pic>
    </p:spTree>
    <p:extLst>
      <p:ext uri="{BB962C8B-B14F-4D97-AF65-F5344CB8AC3E}">
        <p14:creationId xmlns:p14="http://schemas.microsoft.com/office/powerpoint/2010/main" val="24596420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Look at this example to see how the term </a:t>
            </a:r>
            <a:r>
              <a:rPr lang="en-GB" sz="3600" b="1" dirty="0" smtClean="0">
                <a:solidFill>
                  <a:srgbClr val="FF0000"/>
                </a:solidFill>
              </a:rPr>
              <a:t>visual imperative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48914" y="1858220"/>
            <a:ext cx="5103405" cy="4759145"/>
          </a:xfrm>
        </p:spPr>
        <p:txBody>
          <a:bodyPr>
            <a:noAutofit/>
          </a:bodyPr>
          <a:lstStyle/>
          <a:p>
            <a:pPr marL="0" indent="0">
              <a:buNone/>
            </a:pPr>
            <a:r>
              <a:rPr lang="en-GB" sz="4000" dirty="0" smtClean="0"/>
              <a:t>The Guardian highlighted the </a:t>
            </a:r>
            <a:r>
              <a:rPr lang="en-GB" sz="4000" b="1" dirty="0" smtClean="0">
                <a:solidFill>
                  <a:srgbClr val="FF0000"/>
                </a:solidFill>
              </a:rPr>
              <a:t>visual imperative </a:t>
            </a:r>
            <a:r>
              <a:rPr lang="en-GB" sz="4000" dirty="0" smtClean="0"/>
              <a:t>of a British </a:t>
            </a:r>
            <a:r>
              <a:rPr lang="en-GB" sz="4000" dirty="0" err="1" smtClean="0"/>
              <a:t>muslim</a:t>
            </a:r>
            <a:r>
              <a:rPr lang="en-GB" sz="4000" dirty="0" smtClean="0"/>
              <a:t> woman peacefully standing up to an EDL protester. Its iconic quality has made the story go viral.</a:t>
            </a:r>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7106" name="Picture 2" descr="Image result for muslim stands up to EDL protes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01233" y="2251148"/>
            <a:ext cx="5534116" cy="385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2509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794087" y="517525"/>
            <a:ext cx="107843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Consonance</a:t>
            </a:r>
            <a:endParaRPr lang="en-GB" sz="6600" dirty="0">
              <a:solidFill>
                <a:srgbClr val="0070C0"/>
              </a:solidFill>
            </a:endParaRPr>
          </a:p>
        </p:txBody>
      </p:sp>
      <p:sp>
        <p:nvSpPr>
          <p:cNvPr id="7" name="Content Placeholder 2"/>
          <p:cNvSpPr>
            <a:spLocks noGrp="1"/>
          </p:cNvSpPr>
          <p:nvPr>
            <p:ph idx="1"/>
          </p:nvPr>
        </p:nvSpPr>
        <p:spPr>
          <a:xfrm>
            <a:off x="838200" y="1825625"/>
            <a:ext cx="4539916" cy="4351338"/>
          </a:xfrm>
        </p:spPr>
        <p:txBody>
          <a:bodyPr>
            <a:noAutofit/>
          </a:bodyPr>
          <a:lstStyle/>
          <a:p>
            <a:pPr marL="0" indent="0">
              <a:buNone/>
            </a:pPr>
            <a:r>
              <a:rPr lang="en-GB" sz="3200" dirty="0" smtClean="0"/>
              <a:t>Stories that fit with the media's expectations receive more coverage than those that defy them. Consonance refers to the </a:t>
            </a:r>
            <a:r>
              <a:rPr lang="en-GB" sz="3200" i="1" dirty="0" smtClean="0"/>
              <a:t>media's readiness</a:t>
            </a:r>
            <a:r>
              <a:rPr lang="en-GB" sz="3200" dirty="0" smtClean="0"/>
              <a:t> to report an item, usually one which fits with their own values.</a:t>
            </a:r>
            <a:endParaRPr lang="en-GB" sz="3200" dirty="0"/>
          </a:p>
        </p:txBody>
      </p:sp>
      <p:pic>
        <p:nvPicPr>
          <p:cNvPr id="22530" name="Picture 2" descr="Image result for shared mind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3697" y="385200"/>
            <a:ext cx="6022721" cy="6069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8309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Look at this example to see how the term </a:t>
            </a:r>
            <a:r>
              <a:rPr lang="en-GB" sz="3600" b="1" dirty="0" smtClean="0">
                <a:solidFill>
                  <a:srgbClr val="FF0000"/>
                </a:solidFill>
              </a:rPr>
              <a:t>consonance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48914" y="1923534"/>
            <a:ext cx="7538643" cy="4759145"/>
          </a:xfrm>
        </p:spPr>
        <p:txBody>
          <a:bodyPr>
            <a:noAutofit/>
          </a:bodyPr>
          <a:lstStyle/>
          <a:p>
            <a:pPr marL="0" indent="0">
              <a:buNone/>
            </a:pPr>
            <a:r>
              <a:rPr lang="en-GB" sz="3600" dirty="0" smtClean="0"/>
              <a:t>Newspapers and TV News broadcasters that support the Conservatives and strongly disagree with socialism and </a:t>
            </a:r>
            <a:r>
              <a:rPr lang="en-GB" sz="3600" dirty="0" err="1" smtClean="0"/>
              <a:t>Corbyn</a:t>
            </a:r>
            <a:r>
              <a:rPr lang="en-GB" sz="3600" dirty="0" smtClean="0"/>
              <a:t> as Labour leader will use </a:t>
            </a:r>
            <a:r>
              <a:rPr lang="en-GB" sz="3600" b="1" dirty="0" smtClean="0">
                <a:solidFill>
                  <a:srgbClr val="FF0000"/>
                </a:solidFill>
              </a:rPr>
              <a:t>consonance</a:t>
            </a:r>
            <a:r>
              <a:rPr lang="en-GB" sz="3600" dirty="0" smtClean="0"/>
              <a:t> by only accepting stories which fit their narrative. If someone wrote a passionate pro-socialism piece as a Sun columnist, they would probably be fired! </a:t>
            </a:r>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8130" name="Picture 2" descr="Image result for the sun corb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4285" y="1783731"/>
            <a:ext cx="3750987" cy="4833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9005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Image result for diversity"/>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579"/>
          <a:stretch/>
        </p:blipFill>
        <p:spPr bwMode="auto">
          <a:xfrm>
            <a:off x="7510352" y="4510028"/>
            <a:ext cx="4725761" cy="234797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txBox="1">
            <a:spLocks/>
          </p:cNvSpPr>
          <p:nvPr/>
        </p:nvSpPr>
        <p:spPr>
          <a:xfrm>
            <a:off x="794087" y="517525"/>
            <a:ext cx="107843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rgbClr val="0070C0"/>
                </a:solidFill>
              </a:rPr>
              <a:t>Meaningfulness</a:t>
            </a:r>
            <a:endParaRPr lang="en-GB" sz="6600" dirty="0">
              <a:solidFill>
                <a:srgbClr val="0070C0"/>
              </a:solidFill>
            </a:endParaRPr>
          </a:p>
        </p:txBody>
      </p:sp>
      <p:sp>
        <p:nvSpPr>
          <p:cNvPr id="7" name="Content Placeholder 2"/>
          <p:cNvSpPr>
            <a:spLocks noGrp="1"/>
          </p:cNvSpPr>
          <p:nvPr>
            <p:ph idx="1"/>
          </p:nvPr>
        </p:nvSpPr>
        <p:spPr>
          <a:xfrm>
            <a:off x="838200" y="1825625"/>
            <a:ext cx="6514578" cy="4351338"/>
          </a:xfrm>
        </p:spPr>
        <p:txBody>
          <a:bodyPr>
            <a:noAutofit/>
          </a:bodyPr>
          <a:lstStyle/>
          <a:p>
            <a:pPr marL="0" indent="0">
              <a:buNone/>
            </a:pPr>
            <a:r>
              <a:rPr lang="en-GB" dirty="0" smtClean="0"/>
              <a:t>Stories that the target audience can relate to are considered more newsworthy.</a:t>
            </a:r>
          </a:p>
          <a:p>
            <a:pPr marL="0" indent="0">
              <a:buNone/>
            </a:pPr>
            <a:r>
              <a:rPr lang="en-GB" dirty="0" smtClean="0"/>
              <a:t>Stories concerned with people who speak the same language, look the same, and share the same preoccupations as the audience receive more coverage than those concerned with people who speak different languages, look different and have different preoccupations.</a:t>
            </a:r>
            <a:endParaRPr lang="en-GB" dirty="0"/>
          </a:p>
        </p:txBody>
      </p:sp>
    </p:spTree>
    <p:extLst>
      <p:ext uri="{BB962C8B-B14F-4D97-AF65-F5344CB8AC3E}">
        <p14:creationId xmlns:p14="http://schemas.microsoft.com/office/powerpoint/2010/main" val="6190946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7667"/>
            <a:ext cx="12192000" cy="1636166"/>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89810" y="184650"/>
            <a:ext cx="11225463" cy="1325563"/>
          </a:xfrm>
        </p:spPr>
        <p:txBody>
          <a:bodyPr>
            <a:normAutofit/>
          </a:bodyPr>
          <a:lstStyle/>
          <a:p>
            <a:r>
              <a:rPr lang="en-GB" sz="3600" b="1" dirty="0" smtClean="0">
                <a:solidFill>
                  <a:srgbClr val="0070C0"/>
                </a:solidFill>
              </a:rPr>
              <a:t>Look at this example to see how the term </a:t>
            </a:r>
            <a:r>
              <a:rPr lang="en-GB" sz="3600" b="1" dirty="0" smtClean="0">
                <a:solidFill>
                  <a:srgbClr val="FF0000"/>
                </a:solidFill>
              </a:rPr>
              <a:t>meaningfulness </a:t>
            </a:r>
            <a:r>
              <a:rPr lang="en-GB" sz="3600" b="1" dirty="0" smtClean="0">
                <a:solidFill>
                  <a:srgbClr val="0070C0"/>
                </a:solidFill>
              </a:rPr>
              <a:t>is applied when writing about News Values.</a:t>
            </a:r>
            <a:endParaRPr lang="en-GB" sz="3600" b="1" dirty="0">
              <a:solidFill>
                <a:srgbClr val="0070C0"/>
              </a:solidFill>
            </a:endParaRPr>
          </a:p>
        </p:txBody>
      </p:sp>
      <p:sp>
        <p:nvSpPr>
          <p:cNvPr id="3" name="Content Placeholder 2"/>
          <p:cNvSpPr>
            <a:spLocks noGrp="1"/>
          </p:cNvSpPr>
          <p:nvPr>
            <p:ph idx="1"/>
          </p:nvPr>
        </p:nvSpPr>
        <p:spPr>
          <a:xfrm>
            <a:off x="348914" y="1923534"/>
            <a:ext cx="7755426" cy="4759145"/>
          </a:xfrm>
        </p:spPr>
        <p:txBody>
          <a:bodyPr>
            <a:noAutofit/>
          </a:bodyPr>
          <a:lstStyle/>
          <a:p>
            <a:pPr marL="0" indent="0">
              <a:buNone/>
            </a:pPr>
            <a:r>
              <a:rPr lang="en-GB" sz="3600" dirty="0" smtClean="0"/>
              <a:t>TV News broadcasters will share stories featuring speakers who share the same values as the audience and the broadcasters themselves, an example of </a:t>
            </a:r>
            <a:r>
              <a:rPr lang="en-GB" sz="3600" b="1" dirty="0" smtClean="0">
                <a:solidFill>
                  <a:srgbClr val="FF0000"/>
                </a:solidFill>
              </a:rPr>
              <a:t>meaningfulness</a:t>
            </a:r>
            <a:r>
              <a:rPr lang="en-GB" sz="3600" dirty="0" smtClean="0"/>
              <a:t>. </a:t>
            </a:r>
          </a:p>
          <a:p>
            <a:pPr marL="0" indent="0">
              <a:buNone/>
            </a:pPr>
            <a:r>
              <a:rPr lang="en-GB" sz="3600" dirty="0" smtClean="0"/>
              <a:t>Fox News will share their platform with those they agree with and they will </a:t>
            </a:r>
            <a:r>
              <a:rPr lang="en-GB" sz="3600" dirty="0" err="1" smtClean="0"/>
              <a:t>sideline</a:t>
            </a:r>
            <a:r>
              <a:rPr lang="en-GB" sz="3600" dirty="0" smtClean="0"/>
              <a:t> or criticise those they disagree with.</a:t>
            </a:r>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9154" name="Picture 2" descr="Image result for liberal new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7111" y="1347336"/>
            <a:ext cx="3964889" cy="2229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66884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68442" y="228601"/>
            <a:ext cx="11766884" cy="6340642"/>
          </a:xfrm>
        </p:spPr>
        <p:txBody>
          <a:bodyPr>
            <a:noAutofit/>
          </a:bodyPr>
          <a:lstStyle/>
          <a:p>
            <a:pPr marL="0" indent="0">
              <a:buNone/>
            </a:pPr>
            <a:r>
              <a:rPr lang="en-GB" sz="1800" b="1" dirty="0" smtClean="0">
                <a:solidFill>
                  <a:srgbClr val="FF0000"/>
                </a:solidFill>
              </a:rPr>
              <a:t>Additional Terms [ADVANCED]</a:t>
            </a:r>
          </a:p>
          <a:p>
            <a:r>
              <a:rPr lang="en-GB" sz="2200" b="1" dirty="0" smtClean="0"/>
              <a:t>Conflict</a:t>
            </a:r>
            <a:r>
              <a:rPr lang="en-GB" sz="2200" dirty="0"/>
              <a:t>: Opposition of people or forces resulting in a dramatic effect. Stories with conflict are often quite newsworthy.</a:t>
            </a:r>
          </a:p>
          <a:p>
            <a:r>
              <a:rPr lang="en-GB" sz="2200" b="1" dirty="0" smtClean="0"/>
              <a:t>Competition</a:t>
            </a:r>
            <a:r>
              <a:rPr lang="en-GB" sz="2200" dirty="0"/>
              <a:t>: Commercial or professional competition between media may lead journalists to endorse the news value given to a story by a rival.</a:t>
            </a:r>
          </a:p>
          <a:p>
            <a:r>
              <a:rPr lang="en-GB" sz="2200" b="1" dirty="0"/>
              <a:t>Co-optation</a:t>
            </a:r>
            <a:r>
              <a:rPr lang="en-GB" sz="2200" dirty="0"/>
              <a:t>: A story that is only marginally newsworthy in its own right may be covered if it is related to a major running story.</a:t>
            </a:r>
          </a:p>
          <a:p>
            <a:r>
              <a:rPr lang="en-GB" sz="2200" b="1" dirty="0"/>
              <a:t>Prefabrication</a:t>
            </a:r>
            <a:r>
              <a:rPr lang="en-GB" sz="2200" dirty="0"/>
              <a:t>: A story that is marginal in news terms but written and available may be selected ahead of a much more newsworthy story that must be researched and written from the ground up.</a:t>
            </a:r>
          </a:p>
          <a:p>
            <a:r>
              <a:rPr lang="en-GB" sz="2200" b="1" dirty="0" smtClean="0"/>
              <a:t>Time </a:t>
            </a:r>
            <a:r>
              <a:rPr lang="en-GB" sz="2200" b="1" dirty="0"/>
              <a:t>constraints</a:t>
            </a:r>
            <a:r>
              <a:rPr lang="en-GB" sz="2200" dirty="0"/>
              <a:t>: Traditional news media such as radio, television and daily newspapers have strict deadlines and a short production cycle, which selects for items that can be researched and covered quickly.</a:t>
            </a:r>
          </a:p>
          <a:p>
            <a:r>
              <a:rPr lang="en-GB" sz="2200" b="1" dirty="0"/>
              <a:t>Logistics</a:t>
            </a:r>
            <a:r>
              <a:rPr lang="en-GB" sz="2200" dirty="0"/>
              <a:t>: Although eased by the availability of global communications even from remote regions, the ability to deploy and control production and reporting staff, and functionality of technical resources can determine whether a story is covered. (Schlesinger, 1987)</a:t>
            </a:r>
          </a:p>
          <a:p>
            <a:r>
              <a:rPr lang="en-GB" sz="2200" b="1" dirty="0"/>
              <a:t>Data</a:t>
            </a:r>
            <a:r>
              <a:rPr lang="en-GB" sz="2200" dirty="0"/>
              <a:t>: Media need to back up all of their stories with data in order to remain relevant and reliable. Reporters prefer to look at raw data in order to be able to take an unbiased perspective.</a:t>
            </a:r>
          </a:p>
          <a:p>
            <a:endParaRPr lang="en-GB" sz="2200" dirty="0"/>
          </a:p>
        </p:txBody>
      </p:sp>
      <p:sp>
        <p:nvSpPr>
          <p:cNvPr id="6" name="Rectangle 5"/>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814784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73212966"/>
              </p:ext>
            </p:extLst>
          </p:nvPr>
        </p:nvGraphicFramePr>
        <p:xfrm>
          <a:off x="132346" y="0"/>
          <a:ext cx="11899233" cy="6797040"/>
        </p:xfrm>
        <a:graphic>
          <a:graphicData uri="http://schemas.openxmlformats.org/drawingml/2006/table">
            <a:tbl>
              <a:tblPr firstRow="1" bandRow="1">
                <a:tableStyleId>{5C22544A-7EE6-4342-B048-85BDC9FD1C3A}</a:tableStyleId>
              </a:tblPr>
              <a:tblGrid>
                <a:gridCol w="1536173">
                  <a:extLst>
                    <a:ext uri="{9D8B030D-6E8A-4147-A177-3AD203B41FA5}">
                      <a16:colId xmlns:a16="http://schemas.microsoft.com/office/drawing/2014/main" val="20000"/>
                    </a:ext>
                  </a:extLst>
                </a:gridCol>
                <a:gridCol w="10363060">
                  <a:extLst>
                    <a:ext uri="{9D8B030D-6E8A-4147-A177-3AD203B41FA5}">
                      <a16:colId xmlns:a16="http://schemas.microsoft.com/office/drawing/2014/main" val="20001"/>
                    </a:ext>
                  </a:extLst>
                </a:gridCol>
              </a:tblGrid>
              <a:tr h="0">
                <a:tc>
                  <a:txBody>
                    <a:bodyPr/>
                    <a:lstStyle/>
                    <a:p>
                      <a:r>
                        <a:rPr lang="en-GB" sz="1400" dirty="0" smtClean="0"/>
                        <a:t>News Value</a:t>
                      </a:r>
                      <a:endParaRPr lang="en-GB" sz="1400" dirty="0"/>
                    </a:p>
                  </a:txBody>
                  <a:tcPr/>
                </a:tc>
                <a:tc>
                  <a:txBody>
                    <a:bodyPr/>
                    <a:lstStyle/>
                    <a:p>
                      <a:r>
                        <a:rPr lang="en-GB" sz="1400" dirty="0" smtClean="0"/>
                        <a:t>Definition</a:t>
                      </a:r>
                      <a:endParaRPr lang="en-GB" sz="1400" dirty="0"/>
                    </a:p>
                  </a:txBody>
                  <a:tcPr/>
                </a:tc>
                <a:extLst>
                  <a:ext uri="{0D108BD9-81ED-4DB2-BD59-A6C34878D82A}">
                    <a16:rowId xmlns:a16="http://schemas.microsoft.com/office/drawing/2014/main" val="10000"/>
                  </a:ext>
                </a:extLst>
              </a:tr>
              <a:tr h="0">
                <a:tc>
                  <a:txBody>
                    <a:bodyPr/>
                    <a:lstStyle/>
                    <a:p>
                      <a:r>
                        <a:rPr lang="en-GB" sz="1400" dirty="0" smtClean="0"/>
                        <a:t>Frequency</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Events that occur suddenly and fit well with the TV News schedule are more likely to be reported than those that occur gradually or at inconvenient times of day or night. Long-term trends are not likely to receive much coverage.</a:t>
                      </a:r>
                    </a:p>
                  </a:txBody>
                  <a:tcPr/>
                </a:tc>
                <a:extLst>
                  <a:ext uri="{0D108BD9-81ED-4DB2-BD59-A6C34878D82A}">
                    <a16:rowId xmlns:a16="http://schemas.microsoft.com/office/drawing/2014/main" val="10001"/>
                  </a:ext>
                </a:extLst>
              </a:tr>
              <a:tr h="0">
                <a:tc>
                  <a:txBody>
                    <a:bodyPr/>
                    <a:lstStyle/>
                    <a:p>
                      <a:r>
                        <a:rPr lang="en-GB" sz="1400" dirty="0" smtClean="0"/>
                        <a:t>Threshold</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Events that have impact – large numbers involved – murders, accidents, natural disasters – this is considered ‘newsworthy’.</a:t>
                      </a:r>
                    </a:p>
                  </a:txBody>
                  <a:tcPr/>
                </a:tc>
                <a:extLst>
                  <a:ext uri="{0D108BD9-81ED-4DB2-BD59-A6C34878D82A}">
                    <a16:rowId xmlns:a16="http://schemas.microsoft.com/office/drawing/2014/main" val="10002"/>
                  </a:ext>
                </a:extLst>
              </a:tr>
              <a:tr h="0">
                <a:tc>
                  <a:txBody>
                    <a:bodyPr/>
                    <a:lstStyle/>
                    <a:p>
                      <a:r>
                        <a:rPr lang="en-GB" sz="1400" dirty="0" smtClean="0"/>
                        <a:t>Unambiguity</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News reports must have immediate meaning and no ambiguity, so they can be easily understood.</a:t>
                      </a:r>
                    </a:p>
                  </a:txBody>
                  <a:tcPr/>
                </a:tc>
                <a:extLst>
                  <a:ext uri="{0D108BD9-81ED-4DB2-BD59-A6C34878D82A}">
                    <a16:rowId xmlns:a16="http://schemas.microsoft.com/office/drawing/2014/main" val="10003"/>
                  </a:ext>
                </a:extLst>
              </a:tr>
              <a:tr h="0">
                <a:tc>
                  <a:txBody>
                    <a:bodyPr/>
                    <a:lstStyle/>
                    <a:p>
                      <a:r>
                        <a:rPr lang="en-GB" sz="1400" dirty="0" smtClean="0"/>
                        <a:t>Proximity</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News must be about the people it is targeted at and be relevant to them.</a:t>
                      </a:r>
                    </a:p>
                  </a:txBody>
                  <a:tcPr/>
                </a:tc>
                <a:extLst>
                  <a:ext uri="{0D108BD9-81ED-4DB2-BD59-A6C34878D82A}">
                    <a16:rowId xmlns:a16="http://schemas.microsoft.com/office/drawing/2014/main" val="10004"/>
                  </a:ext>
                </a:extLst>
              </a:tr>
              <a:tr h="0">
                <a:tc>
                  <a:txBody>
                    <a:bodyPr/>
                    <a:lstStyle/>
                    <a:p>
                      <a:r>
                        <a:rPr lang="en-GB" sz="1400" dirty="0" smtClean="0"/>
                        <a:t>Predictability</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News that is hinted at and then becomes real as expected by the media.</a:t>
                      </a:r>
                    </a:p>
                  </a:txBody>
                  <a:tcPr/>
                </a:tc>
                <a:extLst>
                  <a:ext uri="{0D108BD9-81ED-4DB2-BD59-A6C34878D82A}">
                    <a16:rowId xmlns:a16="http://schemas.microsoft.com/office/drawing/2014/main" val="10005"/>
                  </a:ext>
                </a:extLst>
              </a:tr>
              <a:tr h="0">
                <a:tc>
                  <a:txBody>
                    <a:bodyPr/>
                    <a:lstStyle/>
                    <a:p>
                      <a:r>
                        <a:rPr lang="en-GB" sz="1400" dirty="0" smtClean="0"/>
                        <a:t>Unexpectedness</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Events that are unexpected are considered newsworthy. For example, ‘Man eats tiger’.</a:t>
                      </a:r>
                    </a:p>
                  </a:txBody>
                  <a:tcPr/>
                </a:tc>
                <a:extLst>
                  <a:ext uri="{0D108BD9-81ED-4DB2-BD59-A6C34878D82A}">
                    <a16:rowId xmlns:a16="http://schemas.microsoft.com/office/drawing/2014/main" val="10006"/>
                  </a:ext>
                </a:extLst>
              </a:tr>
              <a:tr h="0">
                <a:tc>
                  <a:txBody>
                    <a:bodyPr/>
                    <a:lstStyle/>
                    <a:p>
                      <a:r>
                        <a:rPr lang="en-GB" sz="1400" dirty="0" smtClean="0"/>
                        <a:t>Continuity</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News stories, once reported, must continue to be reported on, as we expect to see closure.</a:t>
                      </a:r>
                      <a:r>
                        <a:rPr lang="en-GB" sz="1400" baseline="0" dirty="0" smtClean="0"/>
                        <a:t> </a:t>
                      </a:r>
                      <a:r>
                        <a:rPr lang="en-GB" sz="1400" dirty="0" smtClean="0"/>
                        <a:t>(Royal Wedding)</a:t>
                      </a:r>
                    </a:p>
                  </a:txBody>
                  <a:tcPr/>
                </a:tc>
                <a:extLst>
                  <a:ext uri="{0D108BD9-81ED-4DB2-BD59-A6C34878D82A}">
                    <a16:rowId xmlns:a16="http://schemas.microsoft.com/office/drawing/2014/main" val="10007"/>
                  </a:ext>
                </a:extLst>
              </a:tr>
              <a:tr h="0">
                <a:tc>
                  <a:txBody>
                    <a:bodyPr/>
                    <a:lstStyle/>
                    <a:p>
                      <a:r>
                        <a:rPr lang="en-GB" sz="1400" dirty="0" smtClean="0"/>
                        <a:t>Composition</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News must be balanced at the time of broadcast, consisting of relevant and urgent news – length of reports adjusted according to level of importance.</a:t>
                      </a:r>
                    </a:p>
                  </a:txBody>
                  <a:tcPr/>
                </a:tc>
                <a:extLst>
                  <a:ext uri="{0D108BD9-81ED-4DB2-BD59-A6C34878D82A}">
                    <a16:rowId xmlns:a16="http://schemas.microsoft.com/office/drawing/2014/main" val="10008"/>
                  </a:ext>
                </a:extLst>
              </a:tr>
              <a:tr h="0">
                <a:tc>
                  <a:txBody>
                    <a:bodyPr/>
                    <a:lstStyle/>
                    <a:p>
                      <a:r>
                        <a:rPr lang="en-GB" sz="1400" dirty="0" smtClean="0"/>
                        <a:t>Reference to elite nations</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News which relates culturally to our own and which is relevant to us. We are not necessarily interested in the news of a tiny country we have never heard of on the other side of the world, but we are interested in European news because it is close to us.</a:t>
                      </a:r>
                    </a:p>
                  </a:txBody>
                  <a:tcPr/>
                </a:tc>
                <a:extLst>
                  <a:ext uri="{0D108BD9-81ED-4DB2-BD59-A6C34878D82A}">
                    <a16:rowId xmlns:a16="http://schemas.microsoft.com/office/drawing/2014/main" val="10009"/>
                  </a:ext>
                </a:extLst>
              </a:tr>
              <a:tr h="0">
                <a:tc>
                  <a:txBody>
                    <a:bodyPr/>
                    <a:lstStyle/>
                    <a:p>
                      <a:r>
                        <a:rPr lang="en-GB" sz="1400" dirty="0" smtClean="0"/>
                        <a:t>Reference to elite persons</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News about our monarchy (kings, queens, princes, princesses) is considered extremely newsworthy, as is news about politicians.</a:t>
                      </a:r>
                    </a:p>
                  </a:txBody>
                  <a:tcPr/>
                </a:tc>
                <a:extLst>
                  <a:ext uri="{0D108BD9-81ED-4DB2-BD59-A6C34878D82A}">
                    <a16:rowId xmlns:a16="http://schemas.microsoft.com/office/drawing/2014/main" val="10010"/>
                  </a:ext>
                </a:extLst>
              </a:tr>
              <a:tr h="0">
                <a:tc>
                  <a:txBody>
                    <a:bodyPr/>
                    <a:lstStyle/>
                    <a:p>
                      <a:r>
                        <a:rPr lang="en-GB" sz="1400" dirty="0" smtClean="0"/>
                        <a:t>Personalisation</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News must feel personal – a personal fault that leads to an MP being fired, celebrity gossip or a human interest story, party leaders in an election representing their party.</a:t>
                      </a:r>
                    </a:p>
                  </a:txBody>
                  <a:tcPr/>
                </a:tc>
                <a:extLst>
                  <a:ext uri="{0D108BD9-81ED-4DB2-BD59-A6C34878D82A}">
                    <a16:rowId xmlns:a16="http://schemas.microsoft.com/office/drawing/2014/main" val="10011"/>
                  </a:ext>
                </a:extLst>
              </a:tr>
              <a:tr h="0">
                <a:tc>
                  <a:txBody>
                    <a:bodyPr/>
                    <a:lstStyle/>
                    <a:p>
                      <a:r>
                        <a:rPr lang="en-GB" sz="1400" dirty="0" smtClean="0"/>
                        <a:t>Negativity</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The newsworthy value is ‘bad news is good news’ and therefore worth reporting. Death, tragedy and extreme weather conditions are considered ‘newsworthy’.</a:t>
                      </a:r>
                    </a:p>
                  </a:txBody>
                  <a:tcPr/>
                </a:tc>
                <a:extLst>
                  <a:ext uri="{0D108BD9-81ED-4DB2-BD59-A6C34878D82A}">
                    <a16:rowId xmlns:a16="http://schemas.microsoft.com/office/drawing/2014/main" val="10012"/>
                  </a:ext>
                </a:extLst>
              </a:tr>
              <a:tr h="0">
                <a:tc>
                  <a:txBody>
                    <a:bodyPr/>
                    <a:lstStyle/>
                    <a:p>
                      <a:r>
                        <a:rPr lang="en-GB" sz="1400" dirty="0" smtClean="0"/>
                        <a:t>Visual imperative</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Footage or photos of an event can help make a story more newsworthy.</a:t>
                      </a:r>
                    </a:p>
                  </a:txBody>
                  <a:tcPr/>
                </a:tc>
                <a:extLst>
                  <a:ext uri="{0D108BD9-81ED-4DB2-BD59-A6C34878D82A}">
                    <a16:rowId xmlns:a16="http://schemas.microsoft.com/office/drawing/2014/main" val="10013"/>
                  </a:ext>
                </a:extLst>
              </a:tr>
              <a:tr h="0">
                <a:tc>
                  <a:txBody>
                    <a:bodyPr/>
                    <a:lstStyle/>
                    <a:p>
                      <a:r>
                        <a:rPr lang="en-GB" sz="1400" dirty="0" smtClean="0"/>
                        <a:t>Consonance</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Stories that fit with the media's expectations receive more coverage than those that defy them. Consonance refers to the </a:t>
                      </a:r>
                      <a:r>
                        <a:rPr lang="en-GB" sz="1400" i="1" dirty="0" smtClean="0"/>
                        <a:t>media's readiness</a:t>
                      </a:r>
                      <a:r>
                        <a:rPr lang="en-GB" sz="1400" dirty="0" smtClean="0"/>
                        <a:t> to report an item, usually one which fits with their own values.</a:t>
                      </a:r>
                    </a:p>
                  </a:txBody>
                  <a:tcPr/>
                </a:tc>
                <a:extLst>
                  <a:ext uri="{0D108BD9-81ED-4DB2-BD59-A6C34878D82A}">
                    <a16:rowId xmlns:a16="http://schemas.microsoft.com/office/drawing/2014/main" val="10014"/>
                  </a:ext>
                </a:extLst>
              </a:tr>
              <a:tr h="132819">
                <a:tc>
                  <a:txBody>
                    <a:bodyPr/>
                    <a:lstStyle/>
                    <a:p>
                      <a:r>
                        <a:rPr lang="en-GB" sz="1400" dirty="0" smtClean="0"/>
                        <a:t>Meaningfulness</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This relates to the sense of identification the audience has with the topic. Stories concerned with people who speak the same language, look the same, and share the same preoccupations as the audience receive more coverage than those concerned with people who speak different languages, look different and have different preoccupations.</a:t>
                      </a:r>
                    </a:p>
                  </a:txBody>
                  <a:tcPr/>
                </a:tc>
                <a:extLst>
                  <a:ext uri="{0D108BD9-81ED-4DB2-BD59-A6C34878D82A}">
                    <a16:rowId xmlns:a16="http://schemas.microsoft.com/office/drawing/2014/main" val="10015"/>
                  </a:ext>
                </a:extLst>
              </a:tr>
            </a:tbl>
          </a:graphicData>
        </a:graphic>
      </p:graphicFrame>
      <p:sp>
        <p:nvSpPr>
          <p:cNvPr id="5" name="Rectangle 4"/>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195251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884" y="2117559"/>
            <a:ext cx="11502189" cy="2430379"/>
          </a:xfrm>
        </p:spPr>
        <p:txBody>
          <a:bodyPr>
            <a:noAutofit/>
          </a:bodyPr>
          <a:lstStyle/>
          <a:p>
            <a:r>
              <a:rPr lang="en-GB" sz="2400" dirty="0" smtClean="0"/>
              <a:t> </a:t>
            </a:r>
            <a:r>
              <a:rPr lang="en-GB" sz="2400" dirty="0" err="1" smtClean="0"/>
              <a:t>Kahoot</a:t>
            </a:r>
            <a:r>
              <a:rPr lang="en-GB" sz="2400" dirty="0" smtClean="0"/>
              <a:t>! Quiz on </a:t>
            </a:r>
            <a:r>
              <a:rPr lang="en-GB" sz="2400" i="1" dirty="0" smtClean="0"/>
              <a:t>News Values</a:t>
            </a:r>
            <a:r>
              <a:rPr lang="en-GB" sz="2400" dirty="0" smtClean="0"/>
              <a:t> terms.</a:t>
            </a:r>
          </a:p>
          <a:p>
            <a:r>
              <a:rPr lang="en-GB" sz="2400" dirty="0" smtClean="0"/>
              <a:t> Check today’s objective – LO: to understand how to apply news values terms.</a:t>
            </a:r>
          </a:p>
          <a:p>
            <a:r>
              <a:rPr lang="en-GB" sz="2400" dirty="0" smtClean="0"/>
              <a:t>On your post-it note write 2 things you learnt in today’s lesson.</a:t>
            </a:r>
          </a:p>
          <a:p>
            <a:r>
              <a:rPr lang="en-GB" sz="2400" dirty="0" smtClean="0"/>
              <a:t>Then on the back write one thing you need more help with or would like to spend more time on to secure your understanding.</a:t>
            </a:r>
            <a:endParaRPr lang="en-GB" sz="2400" dirty="0"/>
          </a:p>
        </p:txBody>
      </p:sp>
      <p:sp>
        <p:nvSpPr>
          <p:cNvPr id="5" name="Title 1"/>
          <p:cNvSpPr>
            <a:spLocks noGrp="1"/>
          </p:cNvSpPr>
          <p:nvPr>
            <p:ph type="title"/>
          </p:nvPr>
        </p:nvSpPr>
        <p:spPr>
          <a:xfrm>
            <a:off x="838200" y="365125"/>
            <a:ext cx="10515600" cy="1325563"/>
          </a:xfrm>
          <a:solidFill>
            <a:schemeClr val="accent2">
              <a:lumMod val="60000"/>
              <a:lumOff val="40000"/>
            </a:schemeClr>
          </a:solidFill>
        </p:spPr>
        <p:txBody>
          <a:bodyPr/>
          <a:lstStyle/>
          <a:p>
            <a:r>
              <a:rPr lang="en-GB" dirty="0" smtClean="0"/>
              <a:t>Plenary</a:t>
            </a:r>
            <a:endParaRPr lang="en-GB" dirty="0"/>
          </a:p>
        </p:txBody>
      </p:sp>
      <p:sp>
        <p:nvSpPr>
          <p:cNvPr id="6" name="TextBox 5"/>
          <p:cNvSpPr txBox="1"/>
          <p:nvPr/>
        </p:nvSpPr>
        <p:spPr>
          <a:xfrm>
            <a:off x="6280483" y="5187614"/>
            <a:ext cx="4994693" cy="769441"/>
          </a:xfrm>
          <a:prstGeom prst="rect">
            <a:avLst/>
          </a:prstGeom>
          <a:noFill/>
        </p:spPr>
        <p:txBody>
          <a:bodyPr wrap="square" rtlCol="0">
            <a:spAutoFit/>
          </a:bodyPr>
          <a:lstStyle/>
          <a:p>
            <a:r>
              <a:rPr lang="en-GB" sz="4400" dirty="0" smtClean="0"/>
              <a:t>How did you get on?</a:t>
            </a:r>
            <a:endParaRPr lang="en-GB" sz="4400" dirty="0"/>
          </a:p>
        </p:txBody>
      </p:sp>
      <p:pic>
        <p:nvPicPr>
          <p:cNvPr id="7" name="Picture 2" descr="Image result for check u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6586" y="4959763"/>
            <a:ext cx="4627312" cy="151507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0" y="-17667"/>
            <a:ext cx="12192000" cy="6875667"/>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0880732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307" y="202286"/>
            <a:ext cx="11636679" cy="1163051"/>
          </a:xfrm>
          <a:solidFill>
            <a:schemeClr val="accent6">
              <a:lumMod val="60000"/>
              <a:lumOff val="40000"/>
            </a:schemeClr>
          </a:solidFill>
        </p:spPr>
        <p:txBody>
          <a:bodyPr>
            <a:noAutofit/>
          </a:bodyPr>
          <a:lstStyle/>
          <a:p>
            <a:r>
              <a:rPr lang="en-GB" sz="3600" b="1" dirty="0" smtClean="0">
                <a:solidFill>
                  <a:srgbClr val="FF0000"/>
                </a:solidFill>
              </a:rPr>
              <a:t>TASK: BLOG POST –NEWS </a:t>
            </a:r>
            <a:r>
              <a:rPr lang="en-GB" sz="3600" b="1" dirty="0">
                <a:solidFill>
                  <a:srgbClr val="FF0000"/>
                </a:solidFill>
              </a:rPr>
              <a:t>VALUES </a:t>
            </a:r>
            <a:r>
              <a:rPr lang="en-GB" sz="3200" b="1" dirty="0">
                <a:solidFill>
                  <a:srgbClr val="FF0000"/>
                </a:solidFill>
              </a:rPr>
              <a:t>(4.1.1, 4.1.2, 4.1.3, 4.2.1, </a:t>
            </a:r>
            <a:r>
              <a:rPr lang="en-GB" sz="3200" b="1" dirty="0" smtClean="0">
                <a:solidFill>
                  <a:srgbClr val="FF0000"/>
                </a:solidFill>
              </a:rPr>
              <a:t>4.2.2)</a:t>
            </a:r>
            <a:br>
              <a:rPr lang="en-GB" sz="3200" b="1" dirty="0" smtClean="0">
                <a:solidFill>
                  <a:srgbClr val="FF0000"/>
                </a:solidFill>
              </a:rPr>
            </a:br>
            <a:r>
              <a:rPr lang="en-GB" sz="3200" b="1" dirty="0" smtClean="0">
                <a:solidFill>
                  <a:srgbClr val="FF0000"/>
                </a:solidFill>
              </a:rPr>
              <a:t>Deadline: Friday 16</a:t>
            </a:r>
            <a:r>
              <a:rPr lang="en-GB" sz="3200" b="1" baseline="30000" dirty="0" smtClean="0">
                <a:solidFill>
                  <a:srgbClr val="FF0000"/>
                </a:solidFill>
              </a:rPr>
              <a:t>th</a:t>
            </a:r>
            <a:r>
              <a:rPr lang="en-GB" sz="3200" b="1" dirty="0" smtClean="0">
                <a:solidFill>
                  <a:srgbClr val="FF0000"/>
                </a:solidFill>
              </a:rPr>
              <a:t> Nov 2018</a:t>
            </a:r>
            <a:endParaRPr lang="en-GB" sz="3200" b="1" dirty="0">
              <a:solidFill>
                <a:srgbClr val="FF0000"/>
              </a:solidFill>
            </a:endParaRPr>
          </a:p>
        </p:txBody>
      </p:sp>
      <p:sp>
        <p:nvSpPr>
          <p:cNvPr id="3" name="Content Placeholder 2"/>
          <p:cNvSpPr>
            <a:spLocks noGrp="1"/>
          </p:cNvSpPr>
          <p:nvPr>
            <p:ph idx="1"/>
          </p:nvPr>
        </p:nvSpPr>
        <p:spPr>
          <a:xfrm>
            <a:off x="838200" y="1365337"/>
            <a:ext cx="10515600" cy="4811626"/>
          </a:xfrm>
        </p:spPr>
        <p:txBody>
          <a:bodyPr>
            <a:normAutofit fontScale="70000" lnSpcReduction="20000"/>
          </a:bodyPr>
          <a:lstStyle/>
          <a:p>
            <a:pPr marL="514350" indent="-514350">
              <a:buAutoNum type="arabicPeriod"/>
            </a:pPr>
            <a:endParaRPr lang="en-GB" dirty="0" smtClean="0">
              <a:solidFill>
                <a:srgbClr val="7030A0"/>
              </a:solidFill>
            </a:endParaRPr>
          </a:p>
          <a:p>
            <a:pPr marL="514350" indent="-514350">
              <a:buAutoNum type="arabicPeriod"/>
            </a:pPr>
            <a:r>
              <a:rPr lang="en-GB" dirty="0" smtClean="0">
                <a:solidFill>
                  <a:srgbClr val="FF0000"/>
                </a:solidFill>
              </a:rPr>
              <a:t>Explain the term News Values.</a:t>
            </a:r>
          </a:p>
          <a:p>
            <a:pPr marL="514350" indent="-514350">
              <a:buAutoNum type="arabicPeriod"/>
            </a:pPr>
            <a:endParaRPr lang="en-GB" dirty="0" smtClean="0">
              <a:solidFill>
                <a:srgbClr val="FF0000"/>
              </a:solidFill>
            </a:endParaRPr>
          </a:p>
          <a:p>
            <a:pPr marL="514350" indent="-514350">
              <a:buAutoNum type="arabicPeriod" startAt="2"/>
            </a:pPr>
            <a:r>
              <a:rPr lang="en-GB" smtClean="0">
                <a:solidFill>
                  <a:srgbClr val="7030A0"/>
                </a:solidFill>
              </a:rPr>
              <a:t>Select </a:t>
            </a:r>
            <a:r>
              <a:rPr lang="en-GB" dirty="0" smtClean="0">
                <a:solidFill>
                  <a:srgbClr val="7030A0"/>
                </a:solidFill>
              </a:rPr>
              <a:t>one of the following</a:t>
            </a:r>
            <a:r>
              <a:rPr lang="en-GB" smtClean="0">
                <a:solidFill>
                  <a:srgbClr val="7030A0"/>
                </a:solidFill>
              </a:rPr>
              <a:t>: </a:t>
            </a:r>
            <a:endParaRPr lang="en-GB" smtClean="0">
              <a:solidFill>
                <a:srgbClr val="7030A0"/>
              </a:solidFill>
            </a:endParaRPr>
          </a:p>
          <a:p>
            <a:pPr marL="0" indent="0">
              <a:buNone/>
            </a:pPr>
            <a:endParaRPr lang="en-GB" dirty="0" smtClean="0">
              <a:solidFill>
                <a:srgbClr val="7030A0"/>
              </a:solidFill>
            </a:endParaRPr>
          </a:p>
          <a:p>
            <a:r>
              <a:rPr lang="en-GB" dirty="0" smtClean="0">
                <a:solidFill>
                  <a:srgbClr val="7030A0"/>
                </a:solidFill>
              </a:rPr>
              <a:t>The </a:t>
            </a:r>
            <a:r>
              <a:rPr lang="en-GB" dirty="0">
                <a:solidFill>
                  <a:srgbClr val="7030A0"/>
                </a:solidFill>
              </a:rPr>
              <a:t>Sheffield </a:t>
            </a:r>
            <a:r>
              <a:rPr lang="en-GB" dirty="0" smtClean="0">
                <a:solidFill>
                  <a:srgbClr val="7030A0"/>
                </a:solidFill>
              </a:rPr>
              <a:t>Star website</a:t>
            </a:r>
          </a:p>
          <a:p>
            <a:r>
              <a:rPr lang="en-GB" dirty="0" smtClean="0">
                <a:solidFill>
                  <a:srgbClr val="7030A0"/>
                </a:solidFill>
              </a:rPr>
              <a:t>The Vibe website</a:t>
            </a:r>
          </a:p>
          <a:p>
            <a:r>
              <a:rPr lang="en-GB" dirty="0" smtClean="0">
                <a:solidFill>
                  <a:srgbClr val="7030A0"/>
                </a:solidFill>
              </a:rPr>
              <a:t>The BBC News website</a:t>
            </a:r>
          </a:p>
          <a:p>
            <a:r>
              <a:rPr lang="en-GB" dirty="0" smtClean="0">
                <a:solidFill>
                  <a:srgbClr val="7030A0"/>
                </a:solidFill>
              </a:rPr>
              <a:t>The Daily Mail website</a:t>
            </a:r>
          </a:p>
          <a:p>
            <a:r>
              <a:rPr lang="en-GB" dirty="0" smtClean="0">
                <a:solidFill>
                  <a:srgbClr val="7030A0"/>
                </a:solidFill>
              </a:rPr>
              <a:t>The Guardian website</a:t>
            </a:r>
          </a:p>
          <a:p>
            <a:pPr marL="0" indent="0">
              <a:buNone/>
            </a:pPr>
            <a:endParaRPr lang="en-GB" dirty="0" smtClean="0">
              <a:solidFill>
                <a:srgbClr val="7030A0"/>
              </a:solidFill>
            </a:endParaRPr>
          </a:p>
          <a:p>
            <a:pPr marL="0" indent="0">
              <a:buNone/>
            </a:pPr>
            <a:r>
              <a:rPr lang="en-GB" dirty="0" smtClean="0">
                <a:solidFill>
                  <a:srgbClr val="7030A0"/>
                </a:solidFill>
              </a:rPr>
              <a:t>Find </a:t>
            </a:r>
            <a:r>
              <a:rPr lang="en-GB" dirty="0" smtClean="0">
                <a:solidFill>
                  <a:srgbClr val="7030A0"/>
                </a:solidFill>
              </a:rPr>
              <a:t>examples of at least three of </a:t>
            </a:r>
            <a:r>
              <a:rPr lang="en-GB" dirty="0" err="1" smtClean="0">
                <a:solidFill>
                  <a:srgbClr val="7030A0"/>
                </a:solidFill>
              </a:rPr>
              <a:t>Galtung</a:t>
            </a:r>
            <a:r>
              <a:rPr lang="en-GB" dirty="0" smtClean="0">
                <a:solidFill>
                  <a:srgbClr val="7030A0"/>
                </a:solidFill>
              </a:rPr>
              <a:t> and </a:t>
            </a:r>
            <a:r>
              <a:rPr lang="en-GB" dirty="0" err="1" smtClean="0">
                <a:solidFill>
                  <a:srgbClr val="7030A0"/>
                </a:solidFill>
              </a:rPr>
              <a:t>Ruge’s</a:t>
            </a:r>
            <a:r>
              <a:rPr lang="en-GB" dirty="0" smtClean="0">
                <a:solidFill>
                  <a:srgbClr val="7030A0"/>
                </a:solidFill>
              </a:rPr>
              <a:t> (1965) News </a:t>
            </a:r>
            <a:r>
              <a:rPr lang="en-GB" dirty="0" smtClean="0">
                <a:solidFill>
                  <a:srgbClr val="7030A0"/>
                </a:solidFill>
              </a:rPr>
              <a:t>Values.</a:t>
            </a:r>
            <a:endParaRPr lang="en-GB" dirty="0" smtClean="0">
              <a:solidFill>
                <a:srgbClr val="7030A0"/>
              </a:solidFill>
            </a:endParaRPr>
          </a:p>
          <a:p>
            <a:pPr marL="0" indent="0">
              <a:buNone/>
            </a:pPr>
            <a:endParaRPr lang="en-GB" dirty="0" smtClean="0"/>
          </a:p>
          <a:p>
            <a:pPr marL="0" indent="0">
              <a:buNone/>
            </a:pPr>
            <a:r>
              <a:rPr lang="en-GB" dirty="0">
                <a:solidFill>
                  <a:srgbClr val="0070C0"/>
                </a:solidFill>
              </a:rPr>
              <a:t>3</a:t>
            </a:r>
            <a:r>
              <a:rPr lang="en-GB" dirty="0" smtClean="0">
                <a:solidFill>
                  <a:srgbClr val="0070C0"/>
                </a:solidFill>
              </a:rPr>
              <a:t>.   Compare and contrast </a:t>
            </a:r>
            <a:r>
              <a:rPr lang="en-GB" dirty="0" err="1" smtClean="0">
                <a:solidFill>
                  <a:srgbClr val="0070C0"/>
                </a:solidFill>
              </a:rPr>
              <a:t>Galtung</a:t>
            </a:r>
            <a:r>
              <a:rPr lang="en-GB" dirty="0" smtClean="0">
                <a:solidFill>
                  <a:srgbClr val="0070C0"/>
                </a:solidFill>
              </a:rPr>
              <a:t> and </a:t>
            </a:r>
            <a:r>
              <a:rPr lang="en-GB" dirty="0" err="1" smtClean="0">
                <a:solidFill>
                  <a:srgbClr val="0070C0"/>
                </a:solidFill>
              </a:rPr>
              <a:t>Ruge’s</a:t>
            </a:r>
            <a:r>
              <a:rPr lang="en-GB" dirty="0" smtClean="0">
                <a:solidFill>
                  <a:srgbClr val="0070C0"/>
                </a:solidFill>
              </a:rPr>
              <a:t> theory with </a:t>
            </a:r>
            <a:r>
              <a:rPr lang="en-GB" dirty="0" err="1">
                <a:solidFill>
                  <a:srgbClr val="0070C0"/>
                </a:solidFill>
              </a:rPr>
              <a:t>Harcup</a:t>
            </a:r>
            <a:r>
              <a:rPr lang="en-GB" dirty="0">
                <a:solidFill>
                  <a:srgbClr val="0070C0"/>
                </a:solidFill>
              </a:rPr>
              <a:t> &amp; </a:t>
            </a:r>
            <a:r>
              <a:rPr lang="en-GB" dirty="0" smtClean="0">
                <a:solidFill>
                  <a:srgbClr val="0070C0"/>
                </a:solidFill>
              </a:rPr>
              <a:t>O’Neill’s (2001</a:t>
            </a:r>
            <a:r>
              <a:rPr lang="en-GB" dirty="0">
                <a:solidFill>
                  <a:srgbClr val="0070C0"/>
                </a:solidFill>
              </a:rPr>
              <a:t>) </a:t>
            </a:r>
            <a:r>
              <a:rPr lang="en-GB" dirty="0" smtClean="0">
                <a:solidFill>
                  <a:srgbClr val="0070C0"/>
                </a:solidFill>
              </a:rPr>
              <a:t>theory.</a:t>
            </a:r>
          </a:p>
          <a:p>
            <a:pPr marL="514350" indent="-514350">
              <a:buAutoNum type="arabicPeriod"/>
            </a:pPr>
            <a:endParaRPr lang="en-GB" dirty="0" smtClean="0"/>
          </a:p>
          <a:p>
            <a:endParaRPr lang="en-GB" dirty="0"/>
          </a:p>
          <a:p>
            <a:endParaRPr lang="en-GB" dirty="0"/>
          </a:p>
        </p:txBody>
      </p:sp>
    </p:spTree>
    <p:extLst>
      <p:ext uri="{BB962C8B-B14F-4D97-AF65-F5344CB8AC3E}">
        <p14:creationId xmlns:p14="http://schemas.microsoft.com/office/powerpoint/2010/main" val="41643937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 name="Rectangle 27"/>
          <p:cNvSpPr/>
          <p:nvPr/>
        </p:nvSpPr>
        <p:spPr>
          <a:xfrm>
            <a:off x="6061" y="0"/>
            <a:ext cx="12192000" cy="6858000"/>
          </a:xfrm>
          <a:prstGeom prst="rect">
            <a:avLst/>
          </a:prstGeom>
          <a:solidFill>
            <a:schemeClr val="accent4">
              <a:lumMod val="20000"/>
              <a:lumOff val="80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2367419" y="1791222"/>
            <a:ext cx="7102258" cy="2805830"/>
          </a:xfrm>
          <a:prstGeom prst="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4744971" y="382540"/>
            <a:ext cx="3707810" cy="4575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9607463" y="2693081"/>
            <a:ext cx="2451066" cy="15995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444129" y="319670"/>
            <a:ext cx="2971170" cy="4575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p:cNvSpPr/>
          <p:nvPr/>
        </p:nvSpPr>
        <p:spPr>
          <a:xfrm>
            <a:off x="148434" y="4796902"/>
            <a:ext cx="1649755" cy="18387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416406" y="2450697"/>
            <a:ext cx="1195416" cy="9541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8722025" y="5428061"/>
            <a:ext cx="1803576" cy="5017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4401861" y="5016212"/>
            <a:ext cx="3384916" cy="9279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2505205" y="1886451"/>
            <a:ext cx="6860088" cy="2387600"/>
          </a:xfrm>
        </p:spPr>
        <p:txBody>
          <a:bodyPr>
            <a:normAutofit fontScale="90000"/>
          </a:bodyPr>
          <a:lstStyle/>
          <a:p>
            <a:r>
              <a:rPr lang="en-GB" dirty="0" smtClean="0">
                <a:latin typeface="Arial" panose="020B0604020202020204" pitchFamily="34" charset="0"/>
                <a:cs typeface="Arial" panose="020B0604020202020204" pitchFamily="34" charset="0"/>
              </a:rPr>
              <a:t>What different representations exist in TV News today?</a:t>
            </a:r>
            <a:endParaRPr lang="en-GB" dirty="0">
              <a:latin typeface="Arial" panose="020B0604020202020204" pitchFamily="34" charset="0"/>
              <a:cs typeface="Arial" panose="020B0604020202020204" pitchFamily="34" charset="0"/>
            </a:endParaRPr>
          </a:p>
        </p:txBody>
      </p:sp>
      <p:cxnSp>
        <p:nvCxnSpPr>
          <p:cNvPr id="6" name="Straight Arrow Connector 5"/>
          <p:cNvCxnSpPr/>
          <p:nvPr/>
        </p:nvCxnSpPr>
        <p:spPr>
          <a:xfrm flipH="1">
            <a:off x="1833025" y="4597052"/>
            <a:ext cx="534394" cy="2141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607462" y="3197879"/>
            <a:ext cx="2451065" cy="523220"/>
          </a:xfrm>
          <a:prstGeom prst="rect">
            <a:avLst/>
          </a:prstGeom>
          <a:noFill/>
        </p:spPr>
        <p:txBody>
          <a:bodyPr wrap="square" rtlCol="0">
            <a:spAutoFit/>
          </a:bodyPr>
          <a:lstStyle/>
          <a:p>
            <a:pPr algn="ctr"/>
            <a:r>
              <a:rPr lang="en-GB" sz="2800" dirty="0" smtClean="0"/>
              <a:t>Ideology</a:t>
            </a:r>
            <a:endParaRPr lang="en-GB" sz="2800" dirty="0"/>
          </a:p>
        </p:txBody>
      </p:sp>
      <p:cxnSp>
        <p:nvCxnSpPr>
          <p:cNvPr id="8" name="Straight Arrow Connector 7"/>
          <p:cNvCxnSpPr/>
          <p:nvPr/>
        </p:nvCxnSpPr>
        <p:spPr>
          <a:xfrm flipH="1">
            <a:off x="6028290" y="4597051"/>
            <a:ext cx="7430" cy="4037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8686745" y="4577325"/>
            <a:ext cx="541945" cy="7343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245540" y="5389409"/>
            <a:ext cx="1991251" cy="523220"/>
          </a:xfrm>
          <a:prstGeom prst="rect">
            <a:avLst/>
          </a:prstGeom>
          <a:noFill/>
        </p:spPr>
        <p:txBody>
          <a:bodyPr wrap="none" rtlCol="0">
            <a:spAutoFit/>
          </a:bodyPr>
          <a:lstStyle/>
          <a:p>
            <a:r>
              <a:rPr lang="en-GB" sz="2800" dirty="0" smtClean="0"/>
              <a:t>Conventions</a:t>
            </a:r>
            <a:endParaRPr lang="en-GB" sz="2800" dirty="0"/>
          </a:p>
        </p:txBody>
      </p:sp>
      <p:cxnSp>
        <p:nvCxnSpPr>
          <p:cNvPr id="14" name="Straight Arrow Connector 13"/>
          <p:cNvCxnSpPr/>
          <p:nvPr/>
        </p:nvCxnSpPr>
        <p:spPr>
          <a:xfrm flipV="1">
            <a:off x="9451879" y="1133853"/>
            <a:ext cx="644117" cy="6878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1912130" y="1152086"/>
            <a:ext cx="455289" cy="648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80328" y="253969"/>
            <a:ext cx="2934971" cy="523220"/>
          </a:xfrm>
          <a:prstGeom prst="rect">
            <a:avLst/>
          </a:prstGeom>
          <a:noFill/>
        </p:spPr>
        <p:txBody>
          <a:bodyPr wrap="none" rtlCol="0">
            <a:spAutoFit/>
          </a:bodyPr>
          <a:lstStyle/>
          <a:p>
            <a:r>
              <a:rPr lang="en-GB" sz="2800" dirty="0" smtClean="0"/>
              <a:t>PSB vs Commercial</a:t>
            </a:r>
            <a:endParaRPr lang="en-GB" sz="2800" dirty="0"/>
          </a:p>
        </p:txBody>
      </p:sp>
      <p:sp>
        <p:nvSpPr>
          <p:cNvPr id="20" name="TextBox 19"/>
          <p:cNvSpPr txBox="1"/>
          <p:nvPr/>
        </p:nvSpPr>
        <p:spPr>
          <a:xfrm>
            <a:off x="4744971" y="328430"/>
            <a:ext cx="3707810" cy="523220"/>
          </a:xfrm>
          <a:prstGeom prst="rect">
            <a:avLst/>
          </a:prstGeom>
          <a:noFill/>
        </p:spPr>
        <p:txBody>
          <a:bodyPr wrap="none" rtlCol="0">
            <a:spAutoFit/>
          </a:bodyPr>
          <a:lstStyle/>
          <a:p>
            <a:r>
              <a:rPr lang="en-GB" sz="2800" dirty="0" smtClean="0"/>
              <a:t>Hard News vs Soft News</a:t>
            </a:r>
            <a:endParaRPr lang="en-GB" sz="2800" dirty="0"/>
          </a:p>
        </p:txBody>
      </p:sp>
      <p:cxnSp>
        <p:nvCxnSpPr>
          <p:cNvPr id="21" name="Straight Arrow Connector 20"/>
          <p:cNvCxnSpPr/>
          <p:nvPr/>
        </p:nvCxnSpPr>
        <p:spPr>
          <a:xfrm flipV="1">
            <a:off x="6451559" y="981664"/>
            <a:ext cx="42231" cy="8140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4" idx="1"/>
          </p:cNvCxnSpPr>
          <p:nvPr/>
        </p:nvCxnSpPr>
        <p:spPr>
          <a:xfrm flipH="1">
            <a:off x="1611824" y="3194137"/>
            <a:ext cx="7555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9607463" y="2748969"/>
            <a:ext cx="2451065" cy="523220"/>
          </a:xfrm>
          <a:prstGeom prst="rect">
            <a:avLst/>
          </a:prstGeom>
          <a:noFill/>
        </p:spPr>
        <p:txBody>
          <a:bodyPr wrap="square" rtlCol="0">
            <a:spAutoFit/>
          </a:bodyPr>
          <a:lstStyle/>
          <a:p>
            <a:pPr algn="ctr"/>
            <a:r>
              <a:rPr lang="en-GB" sz="2800" dirty="0" smtClean="0"/>
              <a:t>Representation</a:t>
            </a:r>
            <a:endParaRPr lang="en-GB" sz="2800" dirty="0"/>
          </a:p>
        </p:txBody>
      </p:sp>
      <p:sp>
        <p:nvSpPr>
          <p:cNvPr id="26" name="TextBox 25"/>
          <p:cNvSpPr txBox="1"/>
          <p:nvPr/>
        </p:nvSpPr>
        <p:spPr>
          <a:xfrm>
            <a:off x="9607460" y="3673399"/>
            <a:ext cx="2451067" cy="523220"/>
          </a:xfrm>
          <a:prstGeom prst="rect">
            <a:avLst/>
          </a:prstGeom>
          <a:noFill/>
        </p:spPr>
        <p:txBody>
          <a:bodyPr wrap="square" rtlCol="0">
            <a:spAutoFit/>
          </a:bodyPr>
          <a:lstStyle/>
          <a:p>
            <a:pPr algn="ctr"/>
            <a:r>
              <a:rPr lang="en-GB" sz="2800" dirty="0" smtClean="0"/>
              <a:t>Bias</a:t>
            </a:r>
            <a:endParaRPr lang="en-GB" sz="2800" dirty="0"/>
          </a:p>
        </p:txBody>
      </p:sp>
      <p:cxnSp>
        <p:nvCxnSpPr>
          <p:cNvPr id="27" name="Straight Arrow Connector 26"/>
          <p:cNvCxnSpPr>
            <a:endCxn id="25" idx="1"/>
          </p:cNvCxnSpPr>
          <p:nvPr/>
        </p:nvCxnSpPr>
        <p:spPr>
          <a:xfrm flipV="1">
            <a:off x="9467094" y="3010579"/>
            <a:ext cx="140369" cy="55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719145" y="824267"/>
            <a:ext cx="1094106" cy="547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BBC NEWS</a:t>
            </a:r>
            <a:endParaRPr lang="en-GB" dirty="0"/>
          </a:p>
        </p:txBody>
      </p:sp>
      <p:sp>
        <p:nvSpPr>
          <p:cNvPr id="30" name="Rectangle 29"/>
          <p:cNvSpPr/>
          <p:nvPr/>
        </p:nvSpPr>
        <p:spPr>
          <a:xfrm>
            <a:off x="2619141" y="843384"/>
            <a:ext cx="1537633"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ITV NEWS</a:t>
            </a:r>
            <a:endParaRPr lang="en-GB" dirty="0"/>
          </a:p>
        </p:txBody>
      </p:sp>
      <p:sp>
        <p:nvSpPr>
          <p:cNvPr id="31" name="Rectangle 30"/>
          <p:cNvSpPr/>
          <p:nvPr/>
        </p:nvSpPr>
        <p:spPr>
          <a:xfrm>
            <a:off x="718456" y="1399229"/>
            <a:ext cx="1094796" cy="547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CHANNEL 4 NEWS</a:t>
            </a:r>
            <a:endParaRPr lang="en-GB" dirty="0"/>
          </a:p>
        </p:txBody>
      </p:sp>
      <p:sp>
        <p:nvSpPr>
          <p:cNvPr id="32" name="Rectangle 31"/>
          <p:cNvSpPr/>
          <p:nvPr/>
        </p:nvSpPr>
        <p:spPr>
          <a:xfrm>
            <a:off x="2619141" y="1223075"/>
            <a:ext cx="1537633" cy="3568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SKY NEWS</a:t>
            </a:r>
            <a:endParaRPr lang="en-GB" dirty="0"/>
          </a:p>
        </p:txBody>
      </p:sp>
      <p:sp>
        <p:nvSpPr>
          <p:cNvPr id="33" name="TextBox 32"/>
          <p:cNvSpPr txBox="1"/>
          <p:nvPr/>
        </p:nvSpPr>
        <p:spPr>
          <a:xfrm>
            <a:off x="255010" y="4819758"/>
            <a:ext cx="1543179" cy="1815882"/>
          </a:xfrm>
          <a:prstGeom prst="rect">
            <a:avLst/>
          </a:prstGeom>
          <a:noFill/>
        </p:spPr>
        <p:txBody>
          <a:bodyPr wrap="none" rtlCol="0">
            <a:spAutoFit/>
          </a:bodyPr>
          <a:lstStyle/>
          <a:p>
            <a:r>
              <a:rPr lang="en-GB" sz="2800" dirty="0" smtClean="0"/>
              <a:t>Regional</a:t>
            </a:r>
            <a:br>
              <a:rPr lang="en-GB" sz="2800" dirty="0" smtClean="0"/>
            </a:br>
            <a:r>
              <a:rPr lang="en-GB" sz="2800" dirty="0" smtClean="0"/>
              <a:t>National</a:t>
            </a:r>
            <a:br>
              <a:rPr lang="en-GB" sz="2800" dirty="0" smtClean="0"/>
            </a:br>
            <a:r>
              <a:rPr lang="en-GB" sz="2800" dirty="0" smtClean="0"/>
              <a:t>Rolling</a:t>
            </a:r>
            <a:br>
              <a:rPr lang="en-GB" sz="2800" dirty="0" smtClean="0"/>
            </a:br>
            <a:r>
              <a:rPr lang="en-GB" sz="2800" dirty="0" smtClean="0"/>
              <a:t>Specialist</a:t>
            </a:r>
            <a:endParaRPr lang="en-GB" sz="2800" dirty="0"/>
          </a:p>
        </p:txBody>
      </p:sp>
      <p:sp>
        <p:nvSpPr>
          <p:cNvPr id="36" name="TextBox 35"/>
          <p:cNvSpPr txBox="1"/>
          <p:nvPr/>
        </p:nvSpPr>
        <p:spPr>
          <a:xfrm>
            <a:off x="4402426" y="5005789"/>
            <a:ext cx="4311831" cy="523220"/>
          </a:xfrm>
          <a:prstGeom prst="rect">
            <a:avLst/>
          </a:prstGeom>
          <a:noFill/>
        </p:spPr>
        <p:txBody>
          <a:bodyPr wrap="square" rtlCol="0">
            <a:spAutoFit/>
          </a:bodyPr>
          <a:lstStyle/>
          <a:p>
            <a:r>
              <a:rPr lang="en-GB" sz="2800" dirty="0" smtClean="0"/>
              <a:t>Format and structure</a:t>
            </a:r>
            <a:endParaRPr lang="en-GB" sz="2800" dirty="0"/>
          </a:p>
        </p:txBody>
      </p:sp>
      <p:sp>
        <p:nvSpPr>
          <p:cNvPr id="39" name="TextBox 38"/>
          <p:cNvSpPr txBox="1"/>
          <p:nvPr/>
        </p:nvSpPr>
        <p:spPr>
          <a:xfrm>
            <a:off x="411398" y="2450697"/>
            <a:ext cx="1200423" cy="954107"/>
          </a:xfrm>
          <a:prstGeom prst="rect">
            <a:avLst/>
          </a:prstGeom>
          <a:noFill/>
        </p:spPr>
        <p:txBody>
          <a:bodyPr wrap="square" rtlCol="0">
            <a:spAutoFit/>
          </a:bodyPr>
          <a:lstStyle/>
          <a:p>
            <a:r>
              <a:rPr lang="en-GB" sz="2800" dirty="0" smtClean="0"/>
              <a:t>News Values</a:t>
            </a:r>
            <a:endParaRPr lang="en-GB" sz="2800" dirty="0"/>
          </a:p>
        </p:txBody>
      </p:sp>
      <p:sp>
        <p:nvSpPr>
          <p:cNvPr id="41" name="Rectangle 40"/>
          <p:cNvSpPr/>
          <p:nvPr/>
        </p:nvSpPr>
        <p:spPr>
          <a:xfrm>
            <a:off x="10207543" y="209199"/>
            <a:ext cx="1691489" cy="45702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4625389" y="883676"/>
            <a:ext cx="1537633"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POLITICS</a:t>
            </a:r>
            <a:endParaRPr lang="en-GB" dirty="0"/>
          </a:p>
        </p:txBody>
      </p:sp>
      <p:sp>
        <p:nvSpPr>
          <p:cNvPr id="46" name="Rectangle 45"/>
          <p:cNvSpPr/>
          <p:nvPr/>
        </p:nvSpPr>
        <p:spPr>
          <a:xfrm>
            <a:off x="4625388" y="1259530"/>
            <a:ext cx="1537633"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ECONOMICS</a:t>
            </a:r>
            <a:endParaRPr lang="en-GB" dirty="0"/>
          </a:p>
        </p:txBody>
      </p:sp>
      <p:sp>
        <p:nvSpPr>
          <p:cNvPr id="47" name="Rectangle 46"/>
          <p:cNvSpPr/>
          <p:nvPr/>
        </p:nvSpPr>
        <p:spPr>
          <a:xfrm>
            <a:off x="7070864" y="886872"/>
            <a:ext cx="1537633"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CELEBRITY</a:t>
            </a:r>
            <a:endParaRPr lang="en-GB" dirty="0"/>
          </a:p>
        </p:txBody>
      </p:sp>
      <p:sp>
        <p:nvSpPr>
          <p:cNvPr id="48" name="Rectangle 47"/>
          <p:cNvSpPr/>
          <p:nvPr/>
        </p:nvSpPr>
        <p:spPr>
          <a:xfrm>
            <a:off x="7070863" y="1263312"/>
            <a:ext cx="1537633"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SPORT</a:t>
            </a:r>
            <a:endParaRPr lang="en-GB" dirty="0"/>
          </a:p>
        </p:txBody>
      </p:sp>
      <p:sp>
        <p:nvSpPr>
          <p:cNvPr id="49" name="Rectangle 48"/>
          <p:cNvSpPr/>
          <p:nvPr/>
        </p:nvSpPr>
        <p:spPr>
          <a:xfrm>
            <a:off x="9608103" y="4336712"/>
            <a:ext cx="2450425"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LEFT WING - SOCIALIST</a:t>
            </a:r>
            <a:endParaRPr lang="en-GB" sz="1400" dirty="0"/>
          </a:p>
        </p:txBody>
      </p:sp>
      <p:sp>
        <p:nvSpPr>
          <p:cNvPr id="50" name="Rectangle 49"/>
          <p:cNvSpPr/>
          <p:nvPr/>
        </p:nvSpPr>
        <p:spPr>
          <a:xfrm>
            <a:off x="9608103" y="4677027"/>
            <a:ext cx="2450425"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CENTRIST - LIBERAL</a:t>
            </a:r>
            <a:endParaRPr lang="en-GB" sz="1400" dirty="0"/>
          </a:p>
        </p:txBody>
      </p:sp>
      <p:sp>
        <p:nvSpPr>
          <p:cNvPr id="51" name="Rectangle 50"/>
          <p:cNvSpPr/>
          <p:nvPr/>
        </p:nvSpPr>
        <p:spPr>
          <a:xfrm>
            <a:off x="9607461" y="5016212"/>
            <a:ext cx="2451068"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RIGHT WING - CONSERVATIVE</a:t>
            </a:r>
            <a:endParaRPr lang="en-GB" sz="1400" dirty="0"/>
          </a:p>
        </p:txBody>
      </p:sp>
      <p:sp>
        <p:nvSpPr>
          <p:cNvPr id="52" name="TextBox 51"/>
          <p:cNvSpPr txBox="1"/>
          <p:nvPr/>
        </p:nvSpPr>
        <p:spPr>
          <a:xfrm>
            <a:off x="10207543" y="147057"/>
            <a:ext cx="1691489" cy="523220"/>
          </a:xfrm>
          <a:prstGeom prst="rect">
            <a:avLst/>
          </a:prstGeom>
          <a:noFill/>
        </p:spPr>
        <p:txBody>
          <a:bodyPr wrap="none" rtlCol="0">
            <a:spAutoFit/>
          </a:bodyPr>
          <a:lstStyle/>
          <a:p>
            <a:r>
              <a:rPr lang="en-GB" sz="2800" dirty="0" smtClean="0"/>
              <a:t>Audiences</a:t>
            </a:r>
            <a:endParaRPr lang="en-GB" sz="2800" dirty="0"/>
          </a:p>
        </p:txBody>
      </p:sp>
      <p:sp>
        <p:nvSpPr>
          <p:cNvPr id="53" name="Rectangle 52"/>
          <p:cNvSpPr/>
          <p:nvPr/>
        </p:nvSpPr>
        <p:spPr>
          <a:xfrm>
            <a:off x="10147673" y="726709"/>
            <a:ext cx="1801603"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DEMOGRAPHICS</a:t>
            </a:r>
            <a:endParaRPr lang="en-GB" sz="1600" dirty="0"/>
          </a:p>
        </p:txBody>
      </p:sp>
      <p:sp>
        <p:nvSpPr>
          <p:cNvPr id="54" name="Rectangle 53"/>
          <p:cNvSpPr/>
          <p:nvPr/>
        </p:nvSpPr>
        <p:spPr>
          <a:xfrm>
            <a:off x="10147673" y="1101669"/>
            <a:ext cx="1802990"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MODE OF ADDRESS</a:t>
            </a:r>
            <a:endParaRPr lang="en-GB" sz="1600" dirty="0"/>
          </a:p>
        </p:txBody>
      </p:sp>
      <p:sp>
        <p:nvSpPr>
          <p:cNvPr id="55" name="Rectangle 54"/>
          <p:cNvSpPr/>
          <p:nvPr/>
        </p:nvSpPr>
        <p:spPr>
          <a:xfrm>
            <a:off x="3998941" y="5996414"/>
            <a:ext cx="1232906"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STUDIO SET</a:t>
            </a:r>
            <a:endParaRPr lang="en-GB" sz="1400" dirty="0"/>
          </a:p>
        </p:txBody>
      </p:sp>
      <p:sp>
        <p:nvSpPr>
          <p:cNvPr id="56" name="Rectangle 55"/>
          <p:cNvSpPr/>
          <p:nvPr/>
        </p:nvSpPr>
        <p:spPr>
          <a:xfrm>
            <a:off x="3998941" y="6347329"/>
            <a:ext cx="1908408"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OUTSIDE BROADCAST</a:t>
            </a:r>
            <a:endParaRPr lang="en-GB" sz="1400" dirty="0"/>
          </a:p>
        </p:txBody>
      </p:sp>
      <p:sp>
        <p:nvSpPr>
          <p:cNvPr id="58" name="Rectangle 57"/>
          <p:cNvSpPr/>
          <p:nvPr/>
        </p:nvSpPr>
        <p:spPr>
          <a:xfrm>
            <a:off x="6945213" y="5995932"/>
            <a:ext cx="1187901" cy="351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VOX POPS</a:t>
            </a:r>
            <a:endParaRPr lang="en-GB" sz="1400" dirty="0"/>
          </a:p>
        </p:txBody>
      </p:sp>
      <p:sp>
        <p:nvSpPr>
          <p:cNvPr id="59" name="Rectangle 58"/>
          <p:cNvSpPr/>
          <p:nvPr/>
        </p:nvSpPr>
        <p:spPr>
          <a:xfrm>
            <a:off x="5907349" y="6347329"/>
            <a:ext cx="1187901"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VOX POPS</a:t>
            </a:r>
            <a:endParaRPr lang="en-GB" sz="1400" dirty="0"/>
          </a:p>
        </p:txBody>
      </p:sp>
      <p:sp>
        <p:nvSpPr>
          <p:cNvPr id="60" name="TextBox 59"/>
          <p:cNvSpPr txBox="1"/>
          <p:nvPr/>
        </p:nvSpPr>
        <p:spPr>
          <a:xfrm>
            <a:off x="8791920" y="5406610"/>
            <a:ext cx="1876944" cy="523220"/>
          </a:xfrm>
          <a:prstGeom prst="rect">
            <a:avLst/>
          </a:prstGeom>
          <a:noFill/>
        </p:spPr>
        <p:txBody>
          <a:bodyPr wrap="square" rtlCol="0">
            <a:spAutoFit/>
          </a:bodyPr>
          <a:lstStyle/>
          <a:p>
            <a:r>
              <a:rPr lang="en-GB" sz="2800" dirty="0" smtClean="0"/>
              <a:t>Shot types</a:t>
            </a:r>
            <a:endParaRPr lang="en-GB" sz="2800" dirty="0"/>
          </a:p>
        </p:txBody>
      </p:sp>
      <p:sp>
        <p:nvSpPr>
          <p:cNvPr id="61" name="Rectangle 60"/>
          <p:cNvSpPr/>
          <p:nvPr/>
        </p:nvSpPr>
        <p:spPr>
          <a:xfrm>
            <a:off x="7101766" y="6348970"/>
            <a:ext cx="1232906"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VOICEOVER</a:t>
            </a:r>
            <a:endParaRPr lang="en-GB" sz="1400" dirty="0"/>
          </a:p>
        </p:txBody>
      </p:sp>
      <p:sp>
        <p:nvSpPr>
          <p:cNvPr id="62" name="Rectangle 61"/>
          <p:cNvSpPr/>
          <p:nvPr/>
        </p:nvSpPr>
        <p:spPr>
          <a:xfrm>
            <a:off x="262818" y="3448349"/>
            <a:ext cx="1585542" cy="547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‘NEWS-WORTHINESS’</a:t>
            </a:r>
            <a:endParaRPr lang="en-GB" dirty="0"/>
          </a:p>
        </p:txBody>
      </p:sp>
      <p:sp>
        <p:nvSpPr>
          <p:cNvPr id="63" name="Rectangle 62"/>
          <p:cNvSpPr/>
          <p:nvPr/>
        </p:nvSpPr>
        <p:spPr>
          <a:xfrm>
            <a:off x="263611" y="4028426"/>
            <a:ext cx="1578308" cy="547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IN THE PUBLIC INTEREST</a:t>
            </a:r>
            <a:endParaRPr lang="en-GB" dirty="0"/>
          </a:p>
        </p:txBody>
      </p:sp>
      <p:sp>
        <p:nvSpPr>
          <p:cNvPr id="64" name="Rectangle 63"/>
          <p:cNvSpPr/>
          <p:nvPr/>
        </p:nvSpPr>
        <p:spPr>
          <a:xfrm>
            <a:off x="1848360" y="4926587"/>
            <a:ext cx="1653534" cy="304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SOUTH EAST TODAY</a:t>
            </a:r>
            <a:endParaRPr lang="en-GB" sz="1400" dirty="0"/>
          </a:p>
        </p:txBody>
      </p:sp>
      <p:sp>
        <p:nvSpPr>
          <p:cNvPr id="65" name="Rectangle 64"/>
          <p:cNvSpPr/>
          <p:nvPr/>
        </p:nvSpPr>
        <p:spPr>
          <a:xfrm>
            <a:off x="1848360" y="5369290"/>
            <a:ext cx="1653533" cy="304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BBC NEWS</a:t>
            </a:r>
            <a:endParaRPr lang="en-GB" sz="1400" dirty="0"/>
          </a:p>
        </p:txBody>
      </p:sp>
      <p:sp>
        <p:nvSpPr>
          <p:cNvPr id="66" name="Rectangle 65"/>
          <p:cNvSpPr/>
          <p:nvPr/>
        </p:nvSpPr>
        <p:spPr>
          <a:xfrm>
            <a:off x="1846466" y="5836941"/>
            <a:ext cx="1655427" cy="304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BBC NEWS 24</a:t>
            </a:r>
            <a:endParaRPr lang="en-GB" sz="1400" dirty="0"/>
          </a:p>
        </p:txBody>
      </p:sp>
      <p:sp>
        <p:nvSpPr>
          <p:cNvPr id="67" name="Rectangle 66"/>
          <p:cNvSpPr/>
          <p:nvPr/>
        </p:nvSpPr>
        <p:spPr>
          <a:xfrm>
            <a:off x="1833026" y="6259658"/>
            <a:ext cx="1668868" cy="304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EUROSPORT</a:t>
            </a:r>
            <a:endParaRPr lang="en-GB" sz="1400" dirty="0"/>
          </a:p>
        </p:txBody>
      </p:sp>
      <p:sp>
        <p:nvSpPr>
          <p:cNvPr id="68" name="Rectangle 67"/>
          <p:cNvSpPr/>
          <p:nvPr/>
        </p:nvSpPr>
        <p:spPr>
          <a:xfrm>
            <a:off x="10569146" y="5424501"/>
            <a:ext cx="1636295" cy="340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ESTABLISHING SHOT</a:t>
            </a:r>
            <a:endParaRPr lang="en-GB" sz="1200" dirty="0"/>
          </a:p>
        </p:txBody>
      </p:sp>
      <p:sp>
        <p:nvSpPr>
          <p:cNvPr id="70" name="Rectangle 69"/>
          <p:cNvSpPr/>
          <p:nvPr/>
        </p:nvSpPr>
        <p:spPr>
          <a:xfrm>
            <a:off x="9291927" y="5999151"/>
            <a:ext cx="1231074" cy="228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LONG SHOT</a:t>
            </a:r>
            <a:endParaRPr lang="en-GB" sz="1200" dirty="0"/>
          </a:p>
        </p:txBody>
      </p:sp>
      <p:sp>
        <p:nvSpPr>
          <p:cNvPr id="72" name="Rectangle 71"/>
          <p:cNvSpPr/>
          <p:nvPr/>
        </p:nvSpPr>
        <p:spPr>
          <a:xfrm>
            <a:off x="9291927" y="6230393"/>
            <a:ext cx="1231074" cy="228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MEDIUM SHOT</a:t>
            </a:r>
            <a:endParaRPr lang="en-GB" sz="1200" dirty="0"/>
          </a:p>
        </p:txBody>
      </p:sp>
      <p:sp>
        <p:nvSpPr>
          <p:cNvPr id="73" name="Rectangle 72"/>
          <p:cNvSpPr/>
          <p:nvPr/>
        </p:nvSpPr>
        <p:spPr>
          <a:xfrm>
            <a:off x="9291927" y="6448038"/>
            <a:ext cx="1231074" cy="228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CLOSE UP</a:t>
            </a:r>
            <a:endParaRPr lang="en-GB" sz="1200" dirty="0"/>
          </a:p>
        </p:txBody>
      </p:sp>
      <p:sp>
        <p:nvSpPr>
          <p:cNvPr id="74" name="Rectangle 73"/>
          <p:cNvSpPr/>
          <p:nvPr/>
        </p:nvSpPr>
        <p:spPr>
          <a:xfrm>
            <a:off x="10737669" y="6115203"/>
            <a:ext cx="1236018" cy="228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HIGH ANGLE</a:t>
            </a:r>
            <a:endParaRPr lang="en-GB" sz="1200" dirty="0"/>
          </a:p>
        </p:txBody>
      </p:sp>
      <p:sp>
        <p:nvSpPr>
          <p:cNvPr id="75" name="Rectangle 74"/>
          <p:cNvSpPr/>
          <p:nvPr/>
        </p:nvSpPr>
        <p:spPr>
          <a:xfrm>
            <a:off x="10741313" y="6335990"/>
            <a:ext cx="1231074" cy="228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LOW ANGLE</a:t>
            </a:r>
            <a:endParaRPr lang="en-GB" sz="1200" dirty="0"/>
          </a:p>
        </p:txBody>
      </p:sp>
      <p:sp>
        <p:nvSpPr>
          <p:cNvPr id="77" name="Rectangle 76"/>
          <p:cNvSpPr/>
          <p:nvPr/>
        </p:nvSpPr>
        <p:spPr>
          <a:xfrm>
            <a:off x="10569146" y="5732433"/>
            <a:ext cx="1630400" cy="3291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MOVING – PAN, TRACK</a:t>
            </a:r>
            <a:endParaRPr lang="en-GB" sz="1200" dirty="0"/>
          </a:p>
        </p:txBody>
      </p:sp>
      <p:sp>
        <p:nvSpPr>
          <p:cNvPr id="80" name="Rectangle 79"/>
          <p:cNvSpPr/>
          <p:nvPr/>
        </p:nvSpPr>
        <p:spPr>
          <a:xfrm>
            <a:off x="5234149" y="5996415"/>
            <a:ext cx="1706331" cy="34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PIECE TO CAMERA</a:t>
            </a:r>
            <a:endParaRPr lang="en-GB" sz="1400" dirty="0"/>
          </a:p>
        </p:txBody>
      </p:sp>
      <p:sp>
        <p:nvSpPr>
          <p:cNvPr id="81" name="Rectangle 80"/>
          <p:cNvSpPr/>
          <p:nvPr/>
        </p:nvSpPr>
        <p:spPr>
          <a:xfrm>
            <a:off x="10741313" y="6562819"/>
            <a:ext cx="1231074" cy="228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EYE LEVEL</a:t>
            </a:r>
            <a:endParaRPr lang="en-GB" sz="1200" dirty="0"/>
          </a:p>
        </p:txBody>
      </p:sp>
      <p:sp>
        <p:nvSpPr>
          <p:cNvPr id="82" name="Rectangle 81"/>
          <p:cNvSpPr/>
          <p:nvPr/>
        </p:nvSpPr>
        <p:spPr>
          <a:xfrm>
            <a:off x="10147673" y="1476629"/>
            <a:ext cx="1801604" cy="7573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ORGANISATION – AUDIENCE POSITIONING</a:t>
            </a:r>
            <a:endParaRPr lang="en-GB" sz="1600" dirty="0"/>
          </a:p>
        </p:txBody>
      </p:sp>
    </p:spTree>
    <p:extLst>
      <p:ext uri="{BB962C8B-B14F-4D97-AF65-F5344CB8AC3E}">
        <p14:creationId xmlns:p14="http://schemas.microsoft.com/office/powerpoint/2010/main" val="3854696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0" y="0"/>
            <a:ext cx="12192000" cy="6858000"/>
          </a:xfrm>
          <a:prstGeom prst="rect">
            <a:avLst/>
          </a:prstGeom>
          <a:solidFill>
            <a:schemeClr val="accent4">
              <a:lumMod val="20000"/>
              <a:lumOff val="80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p:cNvSpPr>
            <a:spLocks noGrp="1"/>
          </p:cNvSpPr>
          <p:nvPr>
            <p:ph type="title"/>
          </p:nvPr>
        </p:nvSpPr>
        <p:spPr>
          <a:xfrm>
            <a:off x="313510" y="365125"/>
            <a:ext cx="11040290" cy="1325563"/>
          </a:xfrm>
        </p:spPr>
        <p:txBody>
          <a:bodyPr>
            <a:normAutofit/>
          </a:bodyPr>
          <a:lstStyle/>
          <a:p>
            <a:pPr algn="ctr"/>
            <a:r>
              <a:rPr lang="en-US" sz="3200" b="1" dirty="0" smtClean="0">
                <a:solidFill>
                  <a:srgbClr val="FF0000"/>
                </a:solidFill>
              </a:rPr>
              <a:t>News Types – Local/Regional, National, Global, Rolling, Specialist</a:t>
            </a:r>
            <a:endParaRPr lang="en-US" sz="3200" b="1" dirty="0">
              <a:solidFill>
                <a:srgbClr val="FF0000"/>
              </a:solidFill>
            </a:endParaRPr>
          </a:p>
        </p:txBody>
      </p:sp>
      <p:sp>
        <p:nvSpPr>
          <p:cNvPr id="3" name="Content Placeholder 2"/>
          <p:cNvSpPr>
            <a:spLocks noGrp="1"/>
          </p:cNvSpPr>
          <p:nvPr>
            <p:ph idx="1"/>
          </p:nvPr>
        </p:nvSpPr>
        <p:spPr/>
        <p:txBody>
          <a:bodyPr/>
          <a:lstStyle/>
          <a:p>
            <a:pPr marL="0" indent="0" algn="ctr">
              <a:buNone/>
            </a:pPr>
            <a:endParaRPr lang="en-GB" dirty="0" smtClean="0">
              <a:solidFill>
                <a:srgbClr val="FFFFFF"/>
              </a:solidFill>
            </a:endParaRPr>
          </a:p>
          <a:p>
            <a:pPr marL="0" indent="0" algn="ctr">
              <a:buNone/>
            </a:pPr>
            <a:endParaRPr lang="en-GB" dirty="0" smtClean="0"/>
          </a:p>
        </p:txBody>
      </p:sp>
      <p:graphicFrame>
        <p:nvGraphicFramePr>
          <p:cNvPr id="5" name="Table 4"/>
          <p:cNvGraphicFramePr>
            <a:graphicFrameLocks noGrp="1"/>
          </p:cNvGraphicFramePr>
          <p:nvPr>
            <p:extLst/>
          </p:nvPr>
        </p:nvGraphicFramePr>
        <p:xfrm>
          <a:off x="313510" y="1960037"/>
          <a:ext cx="11521440" cy="3639785"/>
        </p:xfrm>
        <a:graphic>
          <a:graphicData uri="http://schemas.openxmlformats.org/drawingml/2006/table">
            <a:tbl>
              <a:tblPr firstRow="1" firstCol="1" bandRow="1">
                <a:tableStyleId>{5940675A-B579-460E-94D1-54222C63F5DA}</a:tableStyleId>
              </a:tblPr>
              <a:tblGrid>
                <a:gridCol w="2268507">
                  <a:extLst>
                    <a:ext uri="{9D8B030D-6E8A-4147-A177-3AD203B41FA5}">
                      <a16:colId xmlns:a16="http://schemas.microsoft.com/office/drawing/2014/main" val="20000"/>
                    </a:ext>
                  </a:extLst>
                </a:gridCol>
                <a:gridCol w="2518974">
                  <a:extLst>
                    <a:ext uri="{9D8B030D-6E8A-4147-A177-3AD203B41FA5}">
                      <a16:colId xmlns:a16="http://schemas.microsoft.com/office/drawing/2014/main" val="20001"/>
                    </a:ext>
                  </a:extLst>
                </a:gridCol>
                <a:gridCol w="2484175">
                  <a:extLst>
                    <a:ext uri="{9D8B030D-6E8A-4147-A177-3AD203B41FA5}">
                      <a16:colId xmlns:a16="http://schemas.microsoft.com/office/drawing/2014/main" val="20002"/>
                    </a:ext>
                  </a:extLst>
                </a:gridCol>
                <a:gridCol w="2391565">
                  <a:extLst>
                    <a:ext uri="{9D8B030D-6E8A-4147-A177-3AD203B41FA5}">
                      <a16:colId xmlns:a16="http://schemas.microsoft.com/office/drawing/2014/main" val="20003"/>
                    </a:ext>
                  </a:extLst>
                </a:gridCol>
                <a:gridCol w="1858219">
                  <a:extLst>
                    <a:ext uri="{9D8B030D-6E8A-4147-A177-3AD203B41FA5}">
                      <a16:colId xmlns:a16="http://schemas.microsoft.com/office/drawing/2014/main" val="20004"/>
                    </a:ext>
                  </a:extLst>
                </a:gridCol>
              </a:tblGrid>
              <a:tr h="347945">
                <a:tc>
                  <a:txBody>
                    <a:bodyPr/>
                    <a:lstStyle/>
                    <a:p>
                      <a:pPr algn="ctr">
                        <a:spcAft>
                          <a:spcPts val="0"/>
                        </a:spcAft>
                      </a:pPr>
                      <a:r>
                        <a:rPr lang="en-GB" sz="2200" b="1" spc="-20" dirty="0" smtClean="0">
                          <a:solidFill>
                            <a:schemeClr val="tx1"/>
                          </a:solidFill>
                          <a:effectLst/>
                        </a:rPr>
                        <a:t>Local/Regional</a:t>
                      </a:r>
                      <a:endParaRPr lang="en-GB" sz="2200" b="1" dirty="0">
                        <a:solidFill>
                          <a:schemeClr val="tx1"/>
                        </a:solidFill>
                        <a:effectLst/>
                        <a:latin typeface="Segoe U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spcAft>
                          <a:spcPts val="0"/>
                        </a:spcAft>
                      </a:pPr>
                      <a:r>
                        <a:rPr lang="en-GB" sz="2200" b="1" spc="-20" dirty="0">
                          <a:solidFill>
                            <a:schemeClr val="tx1"/>
                          </a:solidFill>
                          <a:effectLst/>
                        </a:rPr>
                        <a:t>National</a:t>
                      </a:r>
                      <a:endParaRPr lang="en-GB" sz="2200" b="1" dirty="0">
                        <a:solidFill>
                          <a:schemeClr val="tx1"/>
                        </a:solidFill>
                        <a:effectLst/>
                        <a:latin typeface="Segoe U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spcAft>
                          <a:spcPts val="0"/>
                        </a:spcAft>
                      </a:pPr>
                      <a:r>
                        <a:rPr lang="en-GB" sz="2200" b="1" spc="-20" dirty="0">
                          <a:solidFill>
                            <a:schemeClr val="tx1"/>
                          </a:solidFill>
                          <a:effectLst/>
                        </a:rPr>
                        <a:t>Global</a:t>
                      </a:r>
                      <a:endParaRPr lang="en-GB" sz="2200" b="1" dirty="0">
                        <a:solidFill>
                          <a:schemeClr val="tx1"/>
                        </a:solidFill>
                        <a:effectLst/>
                        <a:latin typeface="Segoe U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spcAft>
                          <a:spcPts val="0"/>
                        </a:spcAft>
                      </a:pPr>
                      <a:r>
                        <a:rPr lang="en-GB" sz="2200" b="1" dirty="0" smtClean="0">
                          <a:solidFill>
                            <a:schemeClr val="tx1"/>
                          </a:solidFill>
                          <a:effectLst/>
                          <a:latin typeface="Segoe UI"/>
                          <a:ea typeface="Times New Roman"/>
                          <a:cs typeface="Times New Roman"/>
                        </a:rPr>
                        <a:t>Rolling</a:t>
                      </a:r>
                      <a:endParaRPr lang="en-GB" sz="2200" b="1" dirty="0">
                        <a:solidFill>
                          <a:schemeClr val="tx1"/>
                        </a:solidFill>
                        <a:effectLst/>
                        <a:latin typeface="Segoe U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spcAft>
                          <a:spcPts val="0"/>
                        </a:spcAft>
                      </a:pPr>
                      <a:r>
                        <a:rPr lang="en-GB" sz="2200" b="1" dirty="0" smtClean="0">
                          <a:solidFill>
                            <a:schemeClr val="tx1"/>
                          </a:solidFill>
                          <a:effectLst/>
                          <a:latin typeface="Segoe UI"/>
                          <a:ea typeface="Times New Roman"/>
                          <a:cs typeface="Times New Roman"/>
                        </a:rPr>
                        <a:t>Specialist</a:t>
                      </a:r>
                      <a:endParaRPr lang="en-GB" sz="2200" b="1" dirty="0">
                        <a:solidFill>
                          <a:schemeClr val="tx1"/>
                        </a:solidFill>
                        <a:effectLst/>
                        <a:latin typeface="Segoe U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3291840">
                <a:tc>
                  <a:txBody>
                    <a:bodyPr/>
                    <a:lstStyle/>
                    <a:p>
                      <a:pPr algn="ctr">
                        <a:spcAft>
                          <a:spcPts val="0"/>
                        </a:spcAft>
                      </a:pPr>
                      <a:r>
                        <a:rPr lang="en-GB" sz="2000" spc="-20" dirty="0">
                          <a:solidFill>
                            <a:schemeClr val="tx1"/>
                          </a:solidFill>
                          <a:effectLst/>
                        </a:rPr>
                        <a:t>This type of news has a local context and is not of interest to anyone who does not live within that locality.  Examples of regional news broadcasts:  BBC Look East, BBC London </a:t>
                      </a:r>
                      <a:r>
                        <a:rPr lang="en-GB" sz="2000" spc="-20" dirty="0" smtClean="0">
                          <a:solidFill>
                            <a:schemeClr val="tx1"/>
                          </a:solidFill>
                          <a:effectLst/>
                        </a:rPr>
                        <a:t>News.</a:t>
                      </a:r>
                      <a:endParaRPr lang="en-GB" sz="2000" dirty="0">
                        <a:solidFill>
                          <a:schemeClr val="tx1"/>
                        </a:solidFill>
                        <a:effectLst/>
                        <a:latin typeface="Segoe U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GB" sz="2000" spc="-20" dirty="0">
                          <a:solidFill>
                            <a:schemeClr val="tx1"/>
                          </a:solidFill>
                          <a:effectLst/>
                        </a:rPr>
                        <a:t>This type of news focuses on immediate global news with the main focus on reporting news from the United Kingdom.  Examples are BBC News, ITN News, Sky News, Channel 4 News, 5News.</a:t>
                      </a:r>
                      <a:endParaRPr lang="en-GB" sz="2000" dirty="0">
                        <a:solidFill>
                          <a:schemeClr val="tx1"/>
                        </a:solidFill>
                        <a:effectLst/>
                        <a:latin typeface="Segoe U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GB" sz="2000" spc="-20" dirty="0">
                          <a:solidFill>
                            <a:schemeClr val="tx1"/>
                          </a:solidFill>
                          <a:effectLst/>
                        </a:rPr>
                        <a:t>This type of news focuses on immediate global news.  However, there is a focus on news reports from all over the world.</a:t>
                      </a:r>
                      <a:endParaRPr lang="en-GB" sz="2000" dirty="0">
                        <a:solidFill>
                          <a:schemeClr val="tx1"/>
                        </a:solidFill>
                        <a:effectLst/>
                      </a:endParaRPr>
                    </a:p>
                    <a:p>
                      <a:pPr algn="ctr">
                        <a:spcAft>
                          <a:spcPts val="0"/>
                        </a:spcAft>
                      </a:pPr>
                      <a:r>
                        <a:rPr lang="en-GB" sz="2000" spc="-20" dirty="0">
                          <a:solidFill>
                            <a:schemeClr val="tx1"/>
                          </a:solidFill>
                          <a:effectLst/>
                        </a:rPr>
                        <a:t>Examples are BBC World News, Sky News International.</a:t>
                      </a:r>
                      <a:endParaRPr lang="en-GB" sz="2000" dirty="0">
                        <a:solidFill>
                          <a:schemeClr val="tx1"/>
                        </a:solidFill>
                        <a:effectLst/>
                        <a:latin typeface="Segoe U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GB" sz="2000" dirty="0" smtClean="0">
                          <a:solidFill>
                            <a:schemeClr val="tx1"/>
                          </a:solidFill>
                          <a:effectLst/>
                          <a:latin typeface="Segoe UI"/>
                          <a:ea typeface="Times New Roman"/>
                          <a:cs typeface="Times New Roman"/>
                        </a:rPr>
                        <a:t>This type of news emphasises live and breaking news with a ticker. It is often 24/7</a:t>
                      </a:r>
                      <a:r>
                        <a:rPr lang="en-GB" sz="2000" baseline="0" dirty="0" smtClean="0">
                          <a:solidFill>
                            <a:schemeClr val="tx1"/>
                          </a:solidFill>
                          <a:effectLst/>
                          <a:latin typeface="Segoe UI"/>
                          <a:ea typeface="Times New Roman"/>
                          <a:cs typeface="Times New Roman"/>
                        </a:rPr>
                        <a:t> news and recycles news every 30 minutes. Examples are BBC News 24, Sky Sports News.</a:t>
                      </a:r>
                      <a:endParaRPr lang="en-GB" sz="2000" dirty="0">
                        <a:solidFill>
                          <a:schemeClr val="tx1"/>
                        </a:solidFill>
                        <a:effectLst/>
                        <a:latin typeface="Segoe U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GB" sz="2000" dirty="0" smtClean="0">
                          <a:solidFill>
                            <a:schemeClr val="tx1"/>
                          </a:solidFill>
                          <a:effectLst/>
                          <a:latin typeface="Segoe UI"/>
                          <a:ea typeface="Times New Roman"/>
                          <a:cs typeface="Times New Roman"/>
                        </a:rPr>
                        <a:t>This type of news focuses on a certain sub-category</a:t>
                      </a:r>
                      <a:r>
                        <a:rPr lang="en-GB" sz="2000" baseline="0" dirty="0" smtClean="0">
                          <a:solidFill>
                            <a:schemeClr val="tx1"/>
                          </a:solidFill>
                          <a:effectLst/>
                          <a:latin typeface="Segoe UI"/>
                          <a:ea typeface="Times New Roman"/>
                          <a:cs typeface="Times New Roman"/>
                        </a:rPr>
                        <a:t> of news. Examples are </a:t>
                      </a:r>
                      <a:r>
                        <a:rPr lang="en-GB" sz="2000" baseline="0" dirty="0" err="1" smtClean="0">
                          <a:solidFill>
                            <a:schemeClr val="tx1"/>
                          </a:solidFill>
                          <a:effectLst/>
                          <a:latin typeface="Segoe UI"/>
                          <a:ea typeface="Times New Roman"/>
                          <a:cs typeface="Times New Roman"/>
                        </a:rPr>
                        <a:t>Eurosport</a:t>
                      </a:r>
                      <a:r>
                        <a:rPr lang="en-GB" sz="2000" baseline="0" dirty="0" smtClean="0">
                          <a:solidFill>
                            <a:schemeClr val="tx1"/>
                          </a:solidFill>
                          <a:effectLst/>
                          <a:latin typeface="Segoe UI"/>
                          <a:ea typeface="Times New Roman"/>
                          <a:cs typeface="Times New Roman"/>
                        </a:rPr>
                        <a:t>, Daybreak.</a:t>
                      </a:r>
                      <a:endParaRPr lang="en-GB" sz="2000" dirty="0">
                        <a:solidFill>
                          <a:schemeClr val="tx1"/>
                        </a:solidFill>
                        <a:effectLst/>
                        <a:latin typeface="Segoe U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39124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0" y="0"/>
            <a:ext cx="12192000" cy="6858000"/>
          </a:xfrm>
          <a:prstGeom prst="rect">
            <a:avLst/>
          </a:prstGeom>
          <a:solidFill>
            <a:schemeClr val="accent4">
              <a:lumMod val="20000"/>
              <a:lumOff val="80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b="1" dirty="0" smtClean="0">
                <a:solidFill>
                  <a:srgbClr val="FF0000"/>
                </a:solidFill>
              </a:rPr>
              <a:t>Hard News vs Soft News</a:t>
            </a:r>
            <a:endParaRPr lang="en-GB" b="1" dirty="0">
              <a:solidFill>
                <a:srgbClr val="FF0000"/>
              </a:solidFill>
            </a:endParaRPr>
          </a:p>
        </p:txBody>
      </p:sp>
      <p:graphicFrame>
        <p:nvGraphicFramePr>
          <p:cNvPr id="4" name="Table 3"/>
          <p:cNvGraphicFramePr>
            <a:graphicFrameLocks noGrp="1"/>
          </p:cNvGraphicFramePr>
          <p:nvPr>
            <p:extLst/>
          </p:nvPr>
        </p:nvGraphicFramePr>
        <p:xfrm>
          <a:off x="838200" y="1690688"/>
          <a:ext cx="10515600" cy="445008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163359687"/>
                    </a:ext>
                  </a:extLst>
                </a:gridCol>
                <a:gridCol w="5257800">
                  <a:extLst>
                    <a:ext uri="{9D8B030D-6E8A-4147-A177-3AD203B41FA5}">
                      <a16:colId xmlns:a16="http://schemas.microsoft.com/office/drawing/2014/main" val="988038842"/>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800" b="1" spc="-20" dirty="0" smtClean="0">
                          <a:solidFill>
                            <a:schemeClr val="tx1"/>
                          </a:solidFill>
                          <a:effectLst/>
                        </a:rPr>
                        <a:t>Hard News</a:t>
                      </a:r>
                      <a:endParaRPr lang="en-GB" sz="2800" b="1" dirty="0" smtClean="0">
                        <a:solidFill>
                          <a:schemeClr val="tx1"/>
                        </a:solidFill>
                        <a:effectLst/>
                        <a:latin typeface="Segoe UI"/>
                        <a:ea typeface="Times New Roman"/>
                        <a:cs typeface="Times New Roman"/>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800" b="1" spc="-20" dirty="0" smtClean="0">
                          <a:solidFill>
                            <a:schemeClr val="tx1"/>
                          </a:solidFill>
                          <a:effectLst/>
                        </a:rPr>
                        <a:t>Soft News</a:t>
                      </a:r>
                      <a:endParaRPr lang="en-GB" sz="2800" b="1" dirty="0" smtClean="0">
                        <a:solidFill>
                          <a:schemeClr val="tx1"/>
                        </a:solidFill>
                        <a:effectLst/>
                        <a:latin typeface="Segoe UI"/>
                        <a:ea typeface="Times New Roman"/>
                        <a:cs typeface="Times New Roman"/>
                      </a:endParaRPr>
                    </a:p>
                  </a:txBody>
                  <a:tcPr/>
                </a:tc>
                <a:extLst>
                  <a:ext uri="{0D108BD9-81ED-4DB2-BD59-A6C34878D82A}">
                    <a16:rowId xmlns:a16="http://schemas.microsoft.com/office/drawing/2014/main" val="74335437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800" spc="-20" dirty="0" smtClean="0">
                          <a:solidFill>
                            <a:schemeClr val="tx1"/>
                          </a:solidFill>
                          <a:effectLst/>
                        </a:rPr>
                        <a:t>This type of news is ‘up-to-the-minute’ news and events that are reported immediately after they have taken place.  Subject matter may be economics, politics, war and crime.  It refers to news, which is usually very serious, perhaps urgent. Factual and formal tone of presentation.</a:t>
                      </a:r>
                      <a:endParaRPr lang="en-GB" sz="2800" dirty="0" smtClean="0">
                        <a:solidFill>
                          <a:schemeClr val="tx1"/>
                        </a:solidFill>
                        <a:effectLst/>
                        <a:latin typeface="Segoe UI"/>
                        <a:ea typeface="Times New Roman"/>
                        <a:cs typeface="Times New Roman"/>
                      </a:endParaRPr>
                    </a:p>
                  </a:txBody>
                  <a:tcPr/>
                </a:tc>
                <a:tc>
                  <a:txBody>
                    <a:bodyPr/>
                    <a:lstStyle/>
                    <a:p>
                      <a:pPr>
                        <a:spcAft>
                          <a:spcPts val="0"/>
                        </a:spcAft>
                      </a:pPr>
                      <a:r>
                        <a:rPr lang="en-GB" sz="2800" spc="-20" dirty="0" smtClean="0">
                          <a:solidFill>
                            <a:schemeClr val="tx1"/>
                          </a:solidFill>
                          <a:effectLst/>
                        </a:rPr>
                        <a:t>This type of news is intended to entertain or inform the reader and refers to stories that are usually of human interest.  Subject material may be celebrity gossip, fashion tips, technology, and humorous and feel -good stories.  It is not time </a:t>
                      </a:r>
                      <a:r>
                        <a:rPr lang="en-GB" sz="2800" spc="-20" dirty="0" err="1" smtClean="0">
                          <a:solidFill>
                            <a:schemeClr val="tx1"/>
                          </a:solidFill>
                          <a:effectLst/>
                        </a:rPr>
                        <a:t>sensitive.Informal</a:t>
                      </a:r>
                      <a:r>
                        <a:rPr lang="en-GB" sz="2800" spc="-20" dirty="0" smtClean="0">
                          <a:solidFill>
                            <a:schemeClr val="tx1"/>
                          </a:solidFill>
                          <a:effectLst/>
                        </a:rPr>
                        <a:t> tone of presentation. </a:t>
                      </a:r>
                      <a:endParaRPr lang="en-GB" sz="2800" dirty="0" smtClean="0">
                        <a:solidFill>
                          <a:schemeClr val="tx1"/>
                        </a:solidFill>
                        <a:effectLst/>
                        <a:latin typeface="Segoe UI"/>
                        <a:ea typeface="Times New Roman"/>
                        <a:cs typeface="Times New Roman"/>
                      </a:endParaRPr>
                    </a:p>
                  </a:txBody>
                  <a:tcPr marL="68580" marR="68580" marT="0" marB="0" anchor="ctr"/>
                </a:tc>
                <a:extLst>
                  <a:ext uri="{0D108BD9-81ED-4DB2-BD59-A6C34878D82A}">
                    <a16:rowId xmlns:a16="http://schemas.microsoft.com/office/drawing/2014/main" val="2569297982"/>
                  </a:ext>
                </a:extLst>
              </a:tr>
            </a:tbl>
          </a:graphicData>
        </a:graphic>
      </p:graphicFrame>
    </p:spTree>
    <p:extLst>
      <p:ext uri="{BB962C8B-B14F-4D97-AF65-F5344CB8AC3E}">
        <p14:creationId xmlns:p14="http://schemas.microsoft.com/office/powerpoint/2010/main" val="146565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angle 13"/>
          <p:cNvSpPr/>
          <p:nvPr/>
        </p:nvSpPr>
        <p:spPr>
          <a:xfrm>
            <a:off x="0" y="0"/>
            <a:ext cx="12192000" cy="6858000"/>
          </a:xfrm>
          <a:prstGeom prst="rect">
            <a:avLst/>
          </a:prstGeom>
          <a:solidFill>
            <a:schemeClr val="accent4">
              <a:lumMod val="20000"/>
              <a:lumOff val="80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38" name="Rectangle 2"/>
          <p:cNvSpPr>
            <a:spLocks noGrp="1" noChangeArrowheads="1"/>
          </p:cNvSpPr>
          <p:nvPr>
            <p:ph type="title"/>
          </p:nvPr>
        </p:nvSpPr>
        <p:spPr>
          <a:xfrm>
            <a:off x="342257" y="287633"/>
            <a:ext cx="2106478" cy="1325563"/>
          </a:xfrm>
          <a:solidFill>
            <a:srgbClr val="9999FF"/>
          </a:solidFill>
        </p:spPr>
        <p:txBody>
          <a:bodyPr>
            <a:normAutofit/>
          </a:bodyPr>
          <a:lstStyle/>
          <a:p>
            <a:pPr eaLnBrk="1" hangingPunct="1"/>
            <a:r>
              <a:rPr lang="en-GB" altLang="en-US" sz="2800" dirty="0" smtClean="0"/>
              <a:t>Broadcasting</a:t>
            </a:r>
          </a:p>
        </p:txBody>
      </p:sp>
      <p:sp>
        <p:nvSpPr>
          <p:cNvPr id="14339" name="Rectangle 3"/>
          <p:cNvSpPr>
            <a:spLocks noGrp="1" noChangeArrowheads="1"/>
          </p:cNvSpPr>
          <p:nvPr>
            <p:ph idx="1"/>
          </p:nvPr>
        </p:nvSpPr>
        <p:spPr>
          <a:xfrm>
            <a:off x="295116" y="1845669"/>
            <a:ext cx="2603716" cy="4787605"/>
          </a:xfrm>
        </p:spPr>
        <p:txBody>
          <a:bodyPr>
            <a:normAutofit fontScale="77500" lnSpcReduction="20000"/>
          </a:bodyPr>
          <a:lstStyle/>
          <a:p>
            <a:pPr marL="0" indent="0" eaLnBrk="1" hangingPunct="1">
              <a:buNone/>
            </a:pPr>
            <a:r>
              <a:rPr lang="en-GB" altLang="en-US" sz="4000" b="1" dirty="0" smtClean="0">
                <a:solidFill>
                  <a:srgbClr val="0070C0"/>
                </a:solidFill>
              </a:rPr>
              <a:t>There are 2 forms of broadcasting in the UK:</a:t>
            </a:r>
          </a:p>
          <a:p>
            <a:pPr marL="0" indent="0" eaLnBrk="1" hangingPunct="1">
              <a:buNone/>
            </a:pPr>
            <a:r>
              <a:rPr lang="en-GB" altLang="en-US" sz="4000" dirty="0">
                <a:solidFill>
                  <a:srgbClr val="0070C0"/>
                </a:solidFill>
              </a:rPr>
              <a:t/>
            </a:r>
            <a:br>
              <a:rPr lang="en-GB" altLang="en-US" sz="4000" dirty="0">
                <a:solidFill>
                  <a:srgbClr val="0070C0"/>
                </a:solidFill>
              </a:rPr>
            </a:br>
            <a:r>
              <a:rPr lang="en-GB" altLang="en-US" sz="4000" dirty="0" smtClean="0">
                <a:solidFill>
                  <a:srgbClr val="0070C0"/>
                </a:solidFill>
              </a:rPr>
              <a:t>- </a:t>
            </a:r>
            <a:r>
              <a:rPr lang="en-GB" altLang="en-US" sz="3600" dirty="0" smtClean="0">
                <a:solidFill>
                  <a:srgbClr val="0070C0"/>
                </a:solidFill>
              </a:rPr>
              <a:t>Public Service Broadcasting (PSB) </a:t>
            </a:r>
            <a:br>
              <a:rPr lang="en-GB" altLang="en-US" sz="3600" dirty="0" smtClean="0">
                <a:solidFill>
                  <a:srgbClr val="0070C0"/>
                </a:solidFill>
              </a:rPr>
            </a:br>
            <a:r>
              <a:rPr lang="en-GB" altLang="en-US" sz="3600" dirty="0" smtClean="0">
                <a:solidFill>
                  <a:srgbClr val="0070C0"/>
                </a:solidFill>
              </a:rPr>
              <a:t>– e.g. BBC</a:t>
            </a:r>
            <a:br>
              <a:rPr lang="en-GB" altLang="en-US" sz="3600" dirty="0" smtClean="0">
                <a:solidFill>
                  <a:srgbClr val="0070C0"/>
                </a:solidFill>
              </a:rPr>
            </a:br>
            <a:r>
              <a:rPr lang="en-GB" altLang="en-US" sz="3600" dirty="0" smtClean="0">
                <a:solidFill>
                  <a:srgbClr val="0070C0"/>
                </a:solidFill>
              </a:rPr>
              <a:t/>
            </a:r>
            <a:br>
              <a:rPr lang="en-GB" altLang="en-US" sz="3600" dirty="0" smtClean="0">
                <a:solidFill>
                  <a:srgbClr val="0070C0"/>
                </a:solidFill>
              </a:rPr>
            </a:br>
            <a:r>
              <a:rPr lang="en-GB" altLang="en-US" sz="3600" dirty="0" smtClean="0">
                <a:solidFill>
                  <a:srgbClr val="0070C0"/>
                </a:solidFill>
              </a:rPr>
              <a:t>- Private/ commercial Broadcasting </a:t>
            </a:r>
            <a:br>
              <a:rPr lang="en-GB" altLang="en-US" sz="3600" dirty="0" smtClean="0">
                <a:solidFill>
                  <a:srgbClr val="0070C0"/>
                </a:solidFill>
              </a:rPr>
            </a:br>
            <a:r>
              <a:rPr lang="en-GB" altLang="en-US" sz="3600" dirty="0" smtClean="0">
                <a:solidFill>
                  <a:srgbClr val="0070C0"/>
                </a:solidFill>
              </a:rPr>
              <a:t>– e.g. BSKYB</a:t>
            </a:r>
          </a:p>
          <a:p>
            <a:pPr eaLnBrk="1" hangingPunct="1"/>
            <a:endParaRPr lang="en-GB" altLang="en-US" dirty="0" smtClean="0"/>
          </a:p>
        </p:txBody>
      </p:sp>
      <p:sp>
        <p:nvSpPr>
          <p:cNvPr id="4" name="Title 1"/>
          <p:cNvSpPr txBox="1">
            <a:spLocks/>
          </p:cNvSpPr>
          <p:nvPr/>
        </p:nvSpPr>
        <p:spPr>
          <a:xfrm>
            <a:off x="2789697" y="287633"/>
            <a:ext cx="2526223" cy="1325563"/>
          </a:xfrm>
          <a:prstGeom prst="rect">
            <a:avLst/>
          </a:prstGeom>
          <a:solidFill>
            <a:srgbClr val="FF66FF"/>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mtClean="0"/>
              <a:t>Public Service Broadcasting</a:t>
            </a:r>
            <a:br>
              <a:rPr lang="en-GB" altLang="en-US" smtClean="0"/>
            </a:br>
            <a:r>
              <a:rPr lang="en-GB" altLang="en-US" u="sng" smtClean="0"/>
              <a:t>The Beginning</a:t>
            </a:r>
            <a:endParaRPr lang="en-GB" altLang="en-US" u="sng" dirty="0" smtClean="0"/>
          </a:p>
        </p:txBody>
      </p:sp>
      <p:sp>
        <p:nvSpPr>
          <p:cNvPr id="5" name="Content Placeholder 2"/>
          <p:cNvSpPr txBox="1">
            <a:spLocks/>
          </p:cNvSpPr>
          <p:nvPr/>
        </p:nvSpPr>
        <p:spPr>
          <a:xfrm>
            <a:off x="2789697" y="1825624"/>
            <a:ext cx="2386738" cy="480764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altLang="en-US" dirty="0" smtClean="0"/>
          </a:p>
          <a:p>
            <a:r>
              <a:rPr lang="en-GB" altLang="en-US" dirty="0" smtClean="0"/>
              <a:t>1922 the British Broadcasting Company (later to become Corporation) was founded and led by the BBC’s first Director General, </a:t>
            </a:r>
            <a:r>
              <a:rPr lang="en-GB" altLang="en-US" b="1" dirty="0" smtClean="0"/>
              <a:t>John Reith</a:t>
            </a:r>
            <a:r>
              <a:rPr lang="en-GB" altLang="en-US" dirty="0" smtClean="0"/>
              <a:t>.</a:t>
            </a:r>
          </a:p>
          <a:p>
            <a:endParaRPr lang="en-GB" altLang="en-US" dirty="0" smtClean="0"/>
          </a:p>
          <a:p>
            <a:r>
              <a:rPr lang="en-GB" altLang="en-US" dirty="0" smtClean="0"/>
              <a:t>The BBC followed his view that broadcasting should be organised in the public interest.</a:t>
            </a:r>
          </a:p>
          <a:p>
            <a:endParaRPr lang="en-GB" altLang="en-US" dirty="0" smtClean="0"/>
          </a:p>
          <a:p>
            <a:r>
              <a:rPr lang="en-GB" altLang="en-US" dirty="0" smtClean="0">
                <a:solidFill>
                  <a:srgbClr val="0070C0"/>
                </a:solidFill>
              </a:rPr>
              <a:t>BBC Founded in 1922 by Director General, John Reith</a:t>
            </a:r>
          </a:p>
        </p:txBody>
      </p:sp>
      <p:sp>
        <p:nvSpPr>
          <p:cNvPr id="7" name="Title 1"/>
          <p:cNvSpPr txBox="1">
            <a:spLocks/>
          </p:cNvSpPr>
          <p:nvPr/>
        </p:nvSpPr>
        <p:spPr>
          <a:xfrm>
            <a:off x="5579388" y="287633"/>
            <a:ext cx="2944680" cy="1325563"/>
          </a:xfrm>
          <a:prstGeom prst="rect">
            <a:avLst/>
          </a:prstGeom>
          <a:solidFill>
            <a:srgbClr val="FFFF99"/>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mtClean="0"/>
              <a:t>John Reith’s Four Principles</a:t>
            </a:r>
          </a:p>
        </p:txBody>
      </p:sp>
      <p:sp>
        <p:nvSpPr>
          <p:cNvPr id="8" name="Content Placeholder 2"/>
          <p:cNvSpPr txBox="1">
            <a:spLocks/>
          </p:cNvSpPr>
          <p:nvPr/>
        </p:nvSpPr>
        <p:spPr>
          <a:xfrm>
            <a:off x="5455404" y="1825624"/>
            <a:ext cx="2648274" cy="4869465"/>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Calibri" panose="020F0502020204030204" pitchFamily="34" charset="0"/>
              <a:buAutoNum type="arabicPeriod"/>
            </a:pPr>
            <a:r>
              <a:rPr lang="en-GB" altLang="en-US" dirty="0" smtClean="0"/>
              <a:t>Broadcasting should be protected from commercial pressures and the profit motive.</a:t>
            </a:r>
          </a:p>
          <a:p>
            <a:pPr marL="514350" indent="-514350">
              <a:buFont typeface="Calibri" panose="020F0502020204030204" pitchFamily="34" charset="0"/>
              <a:buAutoNum type="arabicPeriod"/>
            </a:pPr>
            <a:r>
              <a:rPr lang="en-GB" altLang="en-US" dirty="0" smtClean="0"/>
              <a:t>Broadcasting should provide services to the whole community, and should be national.</a:t>
            </a:r>
          </a:p>
          <a:p>
            <a:pPr marL="514350" indent="-514350">
              <a:buFont typeface="Calibri" panose="020F0502020204030204" pitchFamily="34" charset="0"/>
              <a:buAutoNum type="arabicPeriod"/>
            </a:pPr>
            <a:r>
              <a:rPr lang="en-GB" altLang="en-US" dirty="0" smtClean="0"/>
              <a:t>Broadcasting should be characterised by ‘unified control’ (a strong monopoly).</a:t>
            </a:r>
          </a:p>
          <a:p>
            <a:pPr marL="514350" indent="-514350">
              <a:buFont typeface="Calibri" panose="020F0502020204030204" pitchFamily="34" charset="0"/>
              <a:buAutoNum type="arabicPeriod"/>
            </a:pPr>
            <a:r>
              <a:rPr lang="en-GB" altLang="en-US" dirty="0" smtClean="0"/>
              <a:t>Broadcasting must be closely regulated to establish high standards and ensure that programmes are of </a:t>
            </a:r>
            <a:br>
              <a:rPr lang="en-GB" altLang="en-US" dirty="0" smtClean="0"/>
            </a:br>
            <a:r>
              <a:rPr lang="en-GB" altLang="en-US" dirty="0" smtClean="0"/>
              <a:t>a high quality.</a:t>
            </a:r>
          </a:p>
        </p:txBody>
      </p:sp>
      <p:sp>
        <p:nvSpPr>
          <p:cNvPr id="9" name="Title 1"/>
          <p:cNvSpPr txBox="1">
            <a:spLocks/>
          </p:cNvSpPr>
          <p:nvPr/>
        </p:nvSpPr>
        <p:spPr>
          <a:xfrm>
            <a:off x="8880527" y="258008"/>
            <a:ext cx="2845231" cy="1325563"/>
          </a:xfrm>
          <a:prstGeom prst="rect">
            <a:avLst/>
          </a:prstGeom>
          <a:solidFill>
            <a:srgbClr val="99FF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mtClean="0"/>
              <a:t>The heart of the BBC</a:t>
            </a:r>
          </a:p>
        </p:txBody>
      </p:sp>
      <p:sp>
        <p:nvSpPr>
          <p:cNvPr id="10" name="Content Placeholder 2"/>
          <p:cNvSpPr txBox="1">
            <a:spLocks/>
          </p:cNvSpPr>
          <p:nvPr/>
        </p:nvSpPr>
        <p:spPr>
          <a:xfrm>
            <a:off x="8477574" y="1900829"/>
            <a:ext cx="3371526" cy="16327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defRPr/>
            </a:pPr>
            <a:r>
              <a:rPr lang="en-GB" sz="3200" b="1" dirty="0" smtClean="0">
                <a:solidFill>
                  <a:srgbClr val="0070C0"/>
                </a:solidFill>
                <a:effectLst>
                  <a:outerShdw blurRad="38100" dist="38100" dir="2700000" algn="tl">
                    <a:srgbClr val="000000">
                      <a:alpha val="43137"/>
                    </a:srgbClr>
                  </a:outerShdw>
                </a:effectLst>
              </a:rPr>
              <a:t>INFORM</a:t>
            </a:r>
          </a:p>
          <a:p>
            <a:pPr algn="ctr">
              <a:buFont typeface="Arial" panose="020B0604020202020204" pitchFamily="34" charset="0"/>
              <a:buNone/>
              <a:defRPr/>
            </a:pPr>
            <a:r>
              <a:rPr lang="en-GB" sz="3200" b="1" dirty="0" smtClean="0">
                <a:solidFill>
                  <a:srgbClr val="0070C0"/>
                </a:solidFill>
                <a:effectLst>
                  <a:outerShdw blurRad="38100" dist="38100" dir="2700000" algn="tl">
                    <a:srgbClr val="000000">
                      <a:alpha val="43137"/>
                    </a:srgbClr>
                  </a:outerShdw>
                </a:effectLst>
              </a:rPr>
              <a:t>EDUCATE</a:t>
            </a:r>
          </a:p>
          <a:p>
            <a:pPr algn="ctr">
              <a:buFont typeface="Arial" panose="020B0604020202020204" pitchFamily="34" charset="0"/>
              <a:buNone/>
              <a:defRPr/>
            </a:pPr>
            <a:r>
              <a:rPr lang="en-GB" sz="3200" b="1" dirty="0" smtClean="0">
                <a:solidFill>
                  <a:srgbClr val="0070C0"/>
                </a:solidFill>
                <a:effectLst>
                  <a:outerShdw blurRad="38100" dist="38100" dir="2700000" algn="tl">
                    <a:srgbClr val="000000">
                      <a:alpha val="43137"/>
                    </a:srgbClr>
                  </a:outerShdw>
                </a:effectLst>
              </a:rPr>
              <a:t>ENTERTAIN</a:t>
            </a:r>
            <a:endParaRPr lang="en-GB" sz="3200" b="1" dirty="0">
              <a:solidFill>
                <a:srgbClr val="0070C0"/>
              </a:solidFill>
              <a:effectLst>
                <a:outerShdw blurRad="38100" dist="38100" dir="2700000" algn="tl">
                  <a:srgbClr val="000000">
                    <a:alpha val="43137"/>
                  </a:srgbClr>
                </a:outerShdw>
              </a:effectLst>
            </a:endParaRPr>
          </a:p>
        </p:txBody>
      </p:sp>
      <p:sp>
        <p:nvSpPr>
          <p:cNvPr id="11" name="Title 1"/>
          <p:cNvSpPr txBox="1">
            <a:spLocks/>
          </p:cNvSpPr>
          <p:nvPr/>
        </p:nvSpPr>
        <p:spPr>
          <a:xfrm>
            <a:off x="8880527" y="4108880"/>
            <a:ext cx="2696708" cy="633601"/>
          </a:xfrm>
          <a:prstGeom prst="rect">
            <a:avLst/>
          </a:prstGeom>
          <a:solidFill>
            <a:srgbClr val="66CCFF"/>
          </a:solidFill>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mtClean="0"/>
              <a:t>A Big Criticism</a:t>
            </a:r>
          </a:p>
        </p:txBody>
      </p:sp>
      <p:sp>
        <p:nvSpPr>
          <p:cNvPr id="12" name="Content Placeholder 2"/>
          <p:cNvSpPr txBox="1">
            <a:spLocks/>
          </p:cNvSpPr>
          <p:nvPr/>
        </p:nvSpPr>
        <p:spPr>
          <a:xfrm>
            <a:off x="8400084" y="4974954"/>
            <a:ext cx="3657595" cy="2100021"/>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en-US" dirty="0" smtClean="0"/>
              <a:t>Although some see Reith as having good intentions his views were often criticised.</a:t>
            </a:r>
          </a:p>
          <a:p>
            <a:r>
              <a:rPr lang="en-GB" altLang="en-US" dirty="0" smtClean="0"/>
              <a:t>In 1924 Reith was quoted to say:</a:t>
            </a:r>
          </a:p>
          <a:p>
            <a:pPr algn="ctr">
              <a:buFont typeface="Arial" panose="020B0604020202020204" pitchFamily="34" charset="0"/>
              <a:buNone/>
            </a:pPr>
            <a:r>
              <a:rPr lang="en-GB" altLang="en-US" b="1" dirty="0" smtClean="0">
                <a:solidFill>
                  <a:srgbClr val="7030A0"/>
                </a:solidFill>
              </a:rPr>
              <a:t>‘It is occasionally indicated to us that we are apparently setting out to give the public what we think they need – and not what they want, but few know what they want, and very few what they need’</a:t>
            </a:r>
          </a:p>
        </p:txBody>
      </p:sp>
      <p:sp>
        <p:nvSpPr>
          <p:cNvPr id="2" name="Rectangle 1"/>
          <p:cNvSpPr/>
          <p:nvPr/>
        </p:nvSpPr>
        <p:spPr>
          <a:xfrm>
            <a:off x="8312256" y="3850873"/>
            <a:ext cx="3833250" cy="3007128"/>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40447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Scale>
                                      <p:cBhvr>
                                        <p:cTn id="31"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0">
                                            <p:txEl>
                                              <p:pRg st="0" end="0"/>
                                            </p:txEl>
                                          </p:spTgt>
                                        </p:tgtEl>
                                        <p:attrNameLst>
                                          <p:attrName>ppt_x</p:attrName>
                                          <p:attrName>ppt_y</p:attrName>
                                        </p:attrNameLst>
                                      </p:cBhvr>
                                    </p:animMotion>
                                    <p:animEffect transition="in" filter="fade">
                                      <p:cBhvr>
                                        <p:cTn id="33" dur="1000"/>
                                        <p:tgtEl>
                                          <p:spTgt spid="10">
                                            <p:txEl>
                                              <p:pRg st="0" end="0"/>
                                            </p:txEl>
                                          </p:spTgt>
                                        </p:tgtEl>
                                      </p:cBhvr>
                                    </p:animEffect>
                                  </p:childTnLst>
                                </p:cTn>
                              </p:par>
                            </p:childTnLst>
                          </p:cTn>
                        </p:par>
                        <p:par>
                          <p:cTn id="34" fill="hold">
                            <p:stCondLst>
                              <p:cond delay="1000"/>
                            </p:stCondLst>
                            <p:childTnLst>
                              <p:par>
                                <p:cTn id="35" presetID="52" presetClass="entr" presetSubtype="0" fill="hold" grpId="0" nodeType="after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animScale>
                                      <p:cBhvr>
                                        <p:cTn id="37" dur="1000" decel="50000" fill="hold">
                                          <p:stCondLst>
                                            <p:cond delay="0"/>
                                          </p:stCondLst>
                                        </p:cTn>
                                        <p:tgtEl>
                                          <p:spTgt spid="10">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0">
                                            <p:txEl>
                                              <p:pRg st="1" end="1"/>
                                            </p:txEl>
                                          </p:spTgt>
                                        </p:tgtEl>
                                        <p:attrNameLst>
                                          <p:attrName>ppt_x</p:attrName>
                                          <p:attrName>ppt_y</p:attrName>
                                        </p:attrNameLst>
                                      </p:cBhvr>
                                    </p:animMotion>
                                    <p:animEffect transition="in" filter="fade">
                                      <p:cBhvr>
                                        <p:cTn id="39" dur="1000"/>
                                        <p:tgtEl>
                                          <p:spTgt spid="10">
                                            <p:txEl>
                                              <p:pRg st="1" end="1"/>
                                            </p:txEl>
                                          </p:spTgt>
                                        </p:tgtEl>
                                      </p:cBhvr>
                                    </p:animEffect>
                                  </p:childTnLst>
                                </p:cTn>
                              </p:par>
                            </p:childTnLst>
                          </p:cTn>
                        </p:par>
                        <p:par>
                          <p:cTn id="40" fill="hold">
                            <p:stCondLst>
                              <p:cond delay="2000"/>
                            </p:stCondLst>
                            <p:childTnLst>
                              <p:par>
                                <p:cTn id="41" presetID="52" presetClass="entr" presetSubtype="0" fill="hold" grpId="0" nodeType="afterEffect">
                                  <p:stCondLst>
                                    <p:cond delay="0"/>
                                  </p:stCondLst>
                                  <p:childTnLst>
                                    <p:set>
                                      <p:cBhvr>
                                        <p:cTn id="42" dur="1" fill="hold">
                                          <p:stCondLst>
                                            <p:cond delay="0"/>
                                          </p:stCondLst>
                                        </p:cTn>
                                        <p:tgtEl>
                                          <p:spTgt spid="10">
                                            <p:txEl>
                                              <p:pRg st="2" end="2"/>
                                            </p:txEl>
                                          </p:spTgt>
                                        </p:tgtEl>
                                        <p:attrNameLst>
                                          <p:attrName>style.visibility</p:attrName>
                                        </p:attrNameLst>
                                      </p:cBhvr>
                                      <p:to>
                                        <p:strVal val="visible"/>
                                      </p:to>
                                    </p:set>
                                    <p:animScale>
                                      <p:cBhvr>
                                        <p:cTn id="43" dur="1000" decel="50000" fill="hold">
                                          <p:stCondLst>
                                            <p:cond delay="0"/>
                                          </p:stCondLst>
                                        </p:cTn>
                                        <p:tgtEl>
                                          <p:spTgt spid="10">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0">
                                            <p:txEl>
                                              <p:pRg st="2" end="2"/>
                                            </p:txEl>
                                          </p:spTgt>
                                        </p:tgtEl>
                                        <p:attrNameLst>
                                          <p:attrName>ppt_x</p:attrName>
                                          <p:attrName>ppt_y</p:attrName>
                                        </p:attrNameLst>
                                      </p:cBhvr>
                                    </p:animMotion>
                                    <p:animEffect transition="in" filter="fade">
                                      <p:cBhvr>
                                        <p:cTn id="45" dur="10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build="p"/>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solidFill>
            <a:schemeClr val="accent4">
              <a:lumMod val="20000"/>
              <a:lumOff val="80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42" name="Title 1"/>
          <p:cNvSpPr>
            <a:spLocks noGrp="1"/>
          </p:cNvSpPr>
          <p:nvPr>
            <p:ph type="title"/>
          </p:nvPr>
        </p:nvSpPr>
        <p:spPr>
          <a:xfrm>
            <a:off x="264764" y="256637"/>
            <a:ext cx="1905000" cy="1325563"/>
          </a:xfrm>
          <a:solidFill>
            <a:srgbClr val="9999FF"/>
          </a:solidFill>
        </p:spPr>
        <p:txBody>
          <a:bodyPr>
            <a:normAutofit/>
          </a:bodyPr>
          <a:lstStyle/>
          <a:p>
            <a:r>
              <a:rPr lang="en-GB" altLang="en-US" sz="3600" dirty="0" smtClean="0"/>
              <a:t>Finding a Balance</a:t>
            </a:r>
          </a:p>
        </p:txBody>
      </p:sp>
      <p:sp>
        <p:nvSpPr>
          <p:cNvPr id="3" name="Content Placeholder 2"/>
          <p:cNvSpPr>
            <a:spLocks noGrp="1"/>
          </p:cNvSpPr>
          <p:nvPr>
            <p:ph idx="1"/>
          </p:nvPr>
        </p:nvSpPr>
        <p:spPr>
          <a:xfrm>
            <a:off x="139485" y="1841123"/>
            <a:ext cx="2138766" cy="4351338"/>
          </a:xfrm>
        </p:spPr>
        <p:txBody>
          <a:bodyPr rtlCol="0">
            <a:normAutofit fontScale="62500" lnSpcReduction="20000"/>
          </a:bodyPr>
          <a:lstStyle/>
          <a:p>
            <a:pPr>
              <a:defRPr/>
            </a:pPr>
            <a:r>
              <a:rPr lang="en-GB" dirty="0" smtClean="0">
                <a:solidFill>
                  <a:srgbClr val="0070C0"/>
                </a:solidFill>
              </a:rPr>
              <a:t>To break the BBC’s monopoly in 1954 ITV was founded.</a:t>
            </a:r>
          </a:p>
          <a:p>
            <a:pPr>
              <a:defRPr/>
            </a:pPr>
            <a:r>
              <a:rPr lang="en-GB" dirty="0" smtClean="0">
                <a:solidFill>
                  <a:srgbClr val="0070C0"/>
                </a:solidFill>
              </a:rPr>
              <a:t>This is a commercial channel funded by advertising.</a:t>
            </a:r>
          </a:p>
          <a:p>
            <a:pPr>
              <a:defRPr/>
            </a:pPr>
            <a:r>
              <a:rPr lang="en-GB" dirty="0"/>
              <a:t>R</a:t>
            </a:r>
            <a:r>
              <a:rPr lang="en-GB" dirty="0" smtClean="0"/>
              <a:t>eith feared that advertisers would influence programme content as in the US.</a:t>
            </a:r>
          </a:p>
          <a:p>
            <a:pPr>
              <a:defRPr/>
            </a:pPr>
            <a:r>
              <a:rPr lang="en-GB" dirty="0" smtClean="0"/>
              <a:t>However, in the UK terrestrial broadcasting regulation insists that broadcasting should primarily benefit the public.</a:t>
            </a:r>
          </a:p>
        </p:txBody>
      </p:sp>
      <p:sp>
        <p:nvSpPr>
          <p:cNvPr id="4" name="Title 1"/>
          <p:cNvSpPr txBox="1">
            <a:spLocks/>
          </p:cNvSpPr>
          <p:nvPr/>
        </p:nvSpPr>
        <p:spPr>
          <a:xfrm>
            <a:off x="2417734" y="256637"/>
            <a:ext cx="1937287" cy="1325563"/>
          </a:xfrm>
          <a:prstGeom prst="rect">
            <a:avLst/>
          </a:prstGeom>
          <a:solidFill>
            <a:srgbClr val="FF66F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mtClean="0"/>
              <a:t>ITV</a:t>
            </a:r>
          </a:p>
        </p:txBody>
      </p:sp>
      <p:sp>
        <p:nvSpPr>
          <p:cNvPr id="5" name="Content Placeholder 2"/>
          <p:cNvSpPr txBox="1">
            <a:spLocks/>
          </p:cNvSpPr>
          <p:nvPr/>
        </p:nvSpPr>
        <p:spPr>
          <a:xfrm>
            <a:off x="2417734" y="1841123"/>
            <a:ext cx="1937287" cy="5016876"/>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en-US" dirty="0" smtClean="0"/>
              <a:t>Now established ITV provided an alternative for the public.</a:t>
            </a:r>
          </a:p>
          <a:p>
            <a:r>
              <a:rPr lang="en-GB" altLang="en-US" dirty="0" smtClean="0"/>
              <a:t>However, it was mainly concerned with the commercial viability of its products and the maximum profit it can create.</a:t>
            </a:r>
          </a:p>
          <a:p>
            <a:r>
              <a:rPr lang="en-GB" altLang="en-US" dirty="0" smtClean="0"/>
              <a:t>Then something interesting happened as </a:t>
            </a:r>
            <a:r>
              <a:rPr lang="en-GB" altLang="en-US" dirty="0" smtClean="0">
                <a:solidFill>
                  <a:srgbClr val="0070C0"/>
                </a:solidFill>
              </a:rPr>
              <a:t>ITV was accused of having a monopoly over the sale of advertising space.</a:t>
            </a:r>
          </a:p>
        </p:txBody>
      </p:sp>
      <p:sp>
        <p:nvSpPr>
          <p:cNvPr id="6" name="Title 1"/>
          <p:cNvSpPr txBox="1">
            <a:spLocks/>
          </p:cNvSpPr>
          <p:nvPr/>
        </p:nvSpPr>
        <p:spPr>
          <a:xfrm>
            <a:off x="4602992" y="256637"/>
            <a:ext cx="2247260" cy="1325563"/>
          </a:xfrm>
          <a:prstGeom prst="rect">
            <a:avLst/>
          </a:prstGeom>
          <a:solidFill>
            <a:srgbClr val="FFCC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z="4000" smtClean="0"/>
              <a:t>Channel 4</a:t>
            </a:r>
          </a:p>
        </p:txBody>
      </p:sp>
      <p:sp>
        <p:nvSpPr>
          <p:cNvPr id="7" name="Content Placeholder 2"/>
          <p:cNvSpPr txBox="1">
            <a:spLocks/>
          </p:cNvSpPr>
          <p:nvPr/>
        </p:nvSpPr>
        <p:spPr>
          <a:xfrm>
            <a:off x="4602990" y="1704814"/>
            <a:ext cx="2247261" cy="5153185"/>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GB" dirty="0" smtClean="0">
                <a:solidFill>
                  <a:srgbClr val="0070C0"/>
                </a:solidFill>
              </a:rPr>
              <a:t>To break the advertising monopoly of ITV and provide something alternative to the BBC, Channel 4 was created in 1982.</a:t>
            </a:r>
            <a:endParaRPr lang="en-GB" dirty="0" smtClean="0"/>
          </a:p>
          <a:p>
            <a:pPr>
              <a:defRPr/>
            </a:pPr>
            <a:r>
              <a:rPr lang="en-GB" dirty="0" smtClean="0">
                <a:solidFill>
                  <a:srgbClr val="0070C0"/>
                </a:solidFill>
              </a:rPr>
              <a:t>Channel 4 is </a:t>
            </a:r>
            <a:r>
              <a:rPr lang="en-GB" u="sng" dirty="0" smtClean="0">
                <a:solidFill>
                  <a:srgbClr val="0070C0"/>
                </a:solidFill>
              </a:rPr>
              <a:t>also</a:t>
            </a:r>
            <a:r>
              <a:rPr lang="en-GB" dirty="0" smtClean="0">
                <a:solidFill>
                  <a:srgbClr val="0070C0"/>
                </a:solidFill>
              </a:rPr>
              <a:t> a Public Service Broadcaster, even though it is funded through advertising.</a:t>
            </a:r>
            <a:endParaRPr lang="en-GB" dirty="0" smtClean="0"/>
          </a:p>
          <a:p>
            <a:pPr>
              <a:defRPr/>
            </a:pPr>
            <a:r>
              <a:rPr lang="en-GB" dirty="0" smtClean="0"/>
              <a:t>It has remit of public service obligations it must fulfil to continue to broadcast.</a:t>
            </a:r>
          </a:p>
          <a:p>
            <a:pPr>
              <a:defRPr/>
            </a:pPr>
            <a:r>
              <a:rPr lang="en-GB" dirty="0" smtClean="0"/>
              <a:t>If it does not comply to these rules theoretically it can legally be shut down.</a:t>
            </a:r>
          </a:p>
        </p:txBody>
      </p:sp>
      <p:sp>
        <p:nvSpPr>
          <p:cNvPr id="8" name="Title 1"/>
          <p:cNvSpPr txBox="1">
            <a:spLocks/>
          </p:cNvSpPr>
          <p:nvPr/>
        </p:nvSpPr>
        <p:spPr>
          <a:xfrm>
            <a:off x="7206714" y="256637"/>
            <a:ext cx="1875294" cy="1325563"/>
          </a:xfrm>
          <a:prstGeom prst="rect">
            <a:avLst/>
          </a:prstGeom>
          <a:solidFill>
            <a:srgbClr val="FFFF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z="4000" dirty="0" smtClean="0"/>
              <a:t>Channel 4 Remit</a:t>
            </a:r>
          </a:p>
        </p:txBody>
      </p:sp>
      <p:sp>
        <p:nvSpPr>
          <p:cNvPr id="9" name="Content Placeholder 2"/>
          <p:cNvSpPr txBox="1">
            <a:spLocks/>
          </p:cNvSpPr>
          <p:nvPr/>
        </p:nvSpPr>
        <p:spPr>
          <a:xfrm>
            <a:off x="7040096" y="1838837"/>
            <a:ext cx="2433244" cy="5019163"/>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GB" dirty="0" smtClean="0"/>
              <a:t>Demonstrate innovation, experimentation and creativity in the form and content of its programmes.</a:t>
            </a:r>
          </a:p>
          <a:p>
            <a:pPr>
              <a:defRPr/>
            </a:pPr>
            <a:r>
              <a:rPr lang="en-GB" dirty="0" smtClean="0"/>
              <a:t>Appeal to the tastes and interests of a culturally diverse society.</a:t>
            </a:r>
          </a:p>
          <a:p>
            <a:pPr>
              <a:defRPr/>
            </a:pPr>
            <a:r>
              <a:rPr lang="en-GB" dirty="0" smtClean="0"/>
              <a:t>Make a significant contribution to meeting the needs for the licensed public service channels to include programmes of an educational nature and other programmes of educative value. </a:t>
            </a:r>
          </a:p>
          <a:p>
            <a:pPr>
              <a:defRPr/>
            </a:pPr>
            <a:r>
              <a:rPr lang="en-GB" dirty="0" smtClean="0"/>
              <a:t>Exhibit a distinctive character.</a:t>
            </a:r>
          </a:p>
          <a:p>
            <a:pPr>
              <a:defRPr/>
            </a:pPr>
            <a:endParaRPr lang="en-GB" dirty="0" smtClean="0"/>
          </a:p>
        </p:txBody>
      </p:sp>
      <p:sp>
        <p:nvSpPr>
          <p:cNvPr id="10" name="Title 1"/>
          <p:cNvSpPr txBox="1">
            <a:spLocks/>
          </p:cNvSpPr>
          <p:nvPr/>
        </p:nvSpPr>
        <p:spPr>
          <a:xfrm>
            <a:off x="9562455" y="256637"/>
            <a:ext cx="2271792" cy="1325563"/>
          </a:xfrm>
          <a:prstGeom prst="rect">
            <a:avLst/>
          </a:prstGeom>
          <a:solidFill>
            <a:srgbClr val="99FF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mtClean="0"/>
              <a:t>Along came Sky</a:t>
            </a:r>
          </a:p>
        </p:txBody>
      </p:sp>
      <p:sp>
        <p:nvSpPr>
          <p:cNvPr id="11" name="Content Placeholder 2"/>
          <p:cNvSpPr txBox="1">
            <a:spLocks/>
          </p:cNvSpPr>
          <p:nvPr/>
        </p:nvSpPr>
        <p:spPr>
          <a:xfrm>
            <a:off x="9562455" y="1841122"/>
            <a:ext cx="2493936" cy="2544897"/>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GB" dirty="0" smtClean="0">
                <a:solidFill>
                  <a:srgbClr val="0070C0"/>
                </a:solidFill>
              </a:rPr>
              <a:t>Finally in 1998 Sky Television is launched (BSKYB owned by News Corp).</a:t>
            </a:r>
            <a:endParaRPr lang="en-GB" dirty="0" smtClean="0"/>
          </a:p>
          <a:p>
            <a:pPr>
              <a:defRPr/>
            </a:pPr>
            <a:r>
              <a:rPr lang="en-GB" dirty="0" smtClean="0"/>
              <a:t>This was the first satellite and subscription service in the UK and took on the US style of broadcasting.</a:t>
            </a:r>
          </a:p>
          <a:p>
            <a:pPr>
              <a:defRPr/>
            </a:pPr>
            <a:r>
              <a:rPr lang="en-GB" dirty="0" smtClean="0"/>
              <a:t>This is commercial broadcasting in its finest form as it has no remit to fulfil and is profit lead.</a:t>
            </a:r>
          </a:p>
          <a:p>
            <a:pPr>
              <a:defRPr/>
            </a:pPr>
            <a:r>
              <a:rPr lang="en-GB" dirty="0" smtClean="0"/>
              <a:t>Provides a huge variety of channels and programmes to its audience for a fee.</a:t>
            </a:r>
          </a:p>
        </p:txBody>
      </p:sp>
      <p:sp>
        <p:nvSpPr>
          <p:cNvPr id="2" name="TextBox 1"/>
          <p:cNvSpPr txBox="1"/>
          <p:nvPr/>
        </p:nvSpPr>
        <p:spPr>
          <a:xfrm>
            <a:off x="9426846" y="4835471"/>
            <a:ext cx="2629545" cy="1815882"/>
          </a:xfrm>
          <a:prstGeom prst="rect">
            <a:avLst/>
          </a:prstGeom>
          <a:noFill/>
        </p:spPr>
        <p:txBody>
          <a:bodyPr wrap="square" rtlCol="0">
            <a:spAutoFit/>
          </a:bodyPr>
          <a:lstStyle/>
          <a:p>
            <a:pPr algn="r"/>
            <a:r>
              <a:rPr lang="en-GB" sz="2800" b="1" dirty="0" smtClean="0"/>
              <a:t>Which is better: Public Service Broadcasting or Commercial?</a:t>
            </a:r>
            <a:endParaRPr lang="en-GB" sz="2800" b="1" dirty="0"/>
          </a:p>
        </p:txBody>
      </p:sp>
      <p:sp>
        <p:nvSpPr>
          <p:cNvPr id="12" name="Rectangle 11"/>
          <p:cNvSpPr/>
          <p:nvPr/>
        </p:nvSpPr>
        <p:spPr>
          <a:xfrm>
            <a:off x="9426846" y="4644941"/>
            <a:ext cx="2718660" cy="2213059"/>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06874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11"/>
          <p:cNvSpPr/>
          <p:nvPr/>
        </p:nvSpPr>
        <p:spPr>
          <a:xfrm>
            <a:off x="9483634" y="1933303"/>
            <a:ext cx="2438400" cy="105373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46494" y="0"/>
            <a:ext cx="12192000" cy="161154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91886" y="365126"/>
            <a:ext cx="10961914" cy="881290"/>
          </a:xfrm>
        </p:spPr>
        <p:txBody>
          <a:bodyPr>
            <a:noAutofit/>
          </a:bodyPr>
          <a:lstStyle/>
          <a:p>
            <a:r>
              <a:rPr lang="en-GB" b="1" dirty="0" smtClean="0">
                <a:solidFill>
                  <a:srgbClr val="FF0000"/>
                </a:solidFill>
              </a:rPr>
              <a:t>Demographics</a:t>
            </a:r>
            <a:r>
              <a:rPr lang="en-GB" b="1" dirty="0" smtClean="0"/>
              <a:t> – audiences can be categorised. Programmes seek target audiences.</a:t>
            </a:r>
            <a:endParaRPr lang="en-GB" b="1" dirty="0"/>
          </a:p>
        </p:txBody>
      </p:sp>
      <p:pic>
        <p:nvPicPr>
          <p:cNvPr id="1028" name="Picture 4"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524" y="1611542"/>
            <a:ext cx="5017316" cy="26144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252754" y="1809915"/>
            <a:ext cx="3230880" cy="4832092"/>
          </a:xfrm>
          <a:prstGeom prst="rect">
            <a:avLst/>
          </a:prstGeom>
          <a:noFill/>
        </p:spPr>
        <p:txBody>
          <a:bodyPr wrap="square" rtlCol="0">
            <a:spAutoFit/>
          </a:bodyPr>
          <a:lstStyle/>
          <a:p>
            <a:pPr marL="285750" indent="-285750">
              <a:buFontTx/>
              <a:buChar char="-"/>
            </a:pPr>
            <a:r>
              <a:rPr lang="en-GB" sz="2800" dirty="0" smtClean="0"/>
              <a:t>Age</a:t>
            </a:r>
          </a:p>
          <a:p>
            <a:pPr marL="285750" indent="-285750">
              <a:buFontTx/>
              <a:buChar char="-"/>
            </a:pPr>
            <a:r>
              <a:rPr lang="en-GB" sz="2800" dirty="0" smtClean="0"/>
              <a:t>Occupation</a:t>
            </a:r>
          </a:p>
          <a:p>
            <a:pPr marL="285750" indent="-285750">
              <a:buFontTx/>
              <a:buChar char="-"/>
            </a:pPr>
            <a:r>
              <a:rPr lang="en-GB" sz="2800" dirty="0" smtClean="0"/>
              <a:t>Location</a:t>
            </a:r>
          </a:p>
          <a:p>
            <a:pPr marL="285750" indent="-285750">
              <a:buFontTx/>
              <a:buChar char="-"/>
            </a:pPr>
            <a:r>
              <a:rPr lang="en-GB" sz="2800" dirty="0" smtClean="0"/>
              <a:t>Upbringing</a:t>
            </a:r>
          </a:p>
          <a:p>
            <a:pPr marL="285750" indent="-285750">
              <a:buFontTx/>
              <a:buChar char="-"/>
            </a:pPr>
            <a:r>
              <a:rPr lang="en-GB" sz="2800" dirty="0" smtClean="0"/>
              <a:t>Class</a:t>
            </a:r>
          </a:p>
          <a:p>
            <a:pPr marL="285750" indent="-285750">
              <a:buFontTx/>
              <a:buChar char="-"/>
            </a:pPr>
            <a:r>
              <a:rPr lang="en-GB" sz="2800" dirty="0" smtClean="0"/>
              <a:t>Race</a:t>
            </a:r>
          </a:p>
          <a:p>
            <a:pPr marL="285750" indent="-285750">
              <a:buFontTx/>
              <a:buChar char="-"/>
            </a:pPr>
            <a:r>
              <a:rPr lang="en-GB" sz="2800" dirty="0" smtClean="0"/>
              <a:t>Gender</a:t>
            </a:r>
          </a:p>
          <a:p>
            <a:pPr marL="285750" indent="-285750">
              <a:buFontTx/>
              <a:buChar char="-"/>
            </a:pPr>
            <a:r>
              <a:rPr lang="en-GB" sz="2800" dirty="0" smtClean="0"/>
              <a:t>Sexuality</a:t>
            </a:r>
          </a:p>
          <a:p>
            <a:pPr marL="285750" indent="-285750">
              <a:buFontTx/>
              <a:buChar char="-"/>
            </a:pPr>
            <a:r>
              <a:rPr lang="en-GB" sz="2800" dirty="0" smtClean="0"/>
              <a:t>Culture</a:t>
            </a:r>
          </a:p>
          <a:p>
            <a:pPr marL="285750" indent="-285750">
              <a:buFontTx/>
              <a:buChar char="-"/>
            </a:pPr>
            <a:r>
              <a:rPr lang="en-GB" sz="2800" dirty="0" smtClean="0"/>
              <a:t>Ideology (values)</a:t>
            </a:r>
          </a:p>
          <a:p>
            <a:pPr marL="285750" indent="-285750">
              <a:buFontTx/>
              <a:buChar char="-"/>
            </a:pPr>
            <a:r>
              <a:rPr lang="en-GB" sz="2800" dirty="0" smtClean="0"/>
              <a:t>Interests</a:t>
            </a:r>
          </a:p>
        </p:txBody>
      </p:sp>
      <p:pic>
        <p:nvPicPr>
          <p:cNvPr id="6" name="Picture 5"/>
          <p:cNvPicPr>
            <a:picLocks noChangeAspect="1"/>
          </p:cNvPicPr>
          <p:nvPr/>
        </p:nvPicPr>
        <p:blipFill rotWithShape="1">
          <a:blip r:embed="rId3"/>
          <a:srcRect l="26072" t="28191" r="45286" b="43619"/>
          <a:stretch/>
        </p:blipFill>
        <p:spPr>
          <a:xfrm>
            <a:off x="838200" y="3548516"/>
            <a:ext cx="5120640" cy="2834869"/>
          </a:xfrm>
          <a:prstGeom prst="rect">
            <a:avLst/>
          </a:prstGeom>
        </p:spPr>
      </p:pic>
      <p:sp>
        <p:nvSpPr>
          <p:cNvPr id="8" name="Rectangle 7"/>
          <p:cNvSpPr/>
          <p:nvPr/>
        </p:nvSpPr>
        <p:spPr>
          <a:xfrm>
            <a:off x="-46494"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9483634" y="1933303"/>
            <a:ext cx="2438400" cy="470870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9483634" y="1976668"/>
            <a:ext cx="2438400" cy="4362733"/>
          </a:xfrm>
          <a:prstGeom prst="rect">
            <a:avLst/>
          </a:prstGeom>
          <a:noFill/>
        </p:spPr>
        <p:txBody>
          <a:bodyPr wrap="square" rtlCol="0">
            <a:spAutoFit/>
          </a:bodyPr>
          <a:lstStyle/>
          <a:p>
            <a:pPr algn="ctr"/>
            <a:r>
              <a:rPr lang="en-GB" sz="2800" b="1" dirty="0" smtClean="0">
                <a:solidFill>
                  <a:srgbClr val="FF0000"/>
                </a:solidFill>
              </a:rPr>
              <a:t>Advanced:</a:t>
            </a:r>
            <a:r>
              <a:rPr lang="en-GB" sz="2800" dirty="0" smtClean="0"/>
              <a:t/>
            </a:r>
            <a:br>
              <a:rPr lang="en-GB" sz="2800" dirty="0" smtClean="0"/>
            </a:br>
            <a:r>
              <a:rPr lang="en-GB" sz="2800" dirty="0" smtClean="0"/>
              <a:t>Psychographics</a:t>
            </a:r>
            <a:br>
              <a:rPr lang="en-GB" sz="2800" dirty="0" smtClean="0"/>
            </a:br>
            <a:r>
              <a:rPr lang="en-GB" sz="1100" dirty="0" smtClean="0"/>
              <a:t> </a:t>
            </a:r>
            <a:r>
              <a:rPr lang="en-GB" sz="2800" b="1" dirty="0" smtClean="0">
                <a:solidFill>
                  <a:srgbClr val="0070C0"/>
                </a:solidFill>
              </a:rPr>
              <a:t/>
            </a:r>
            <a:br>
              <a:rPr lang="en-GB" sz="2800" b="1" dirty="0" smtClean="0">
                <a:solidFill>
                  <a:srgbClr val="0070C0"/>
                </a:solidFill>
              </a:rPr>
            </a:br>
            <a:r>
              <a:rPr lang="en-GB" sz="1050" b="1" dirty="0" smtClean="0">
                <a:solidFill>
                  <a:srgbClr val="0070C0"/>
                </a:solidFill>
              </a:rPr>
              <a:t/>
            </a:r>
            <a:br>
              <a:rPr lang="en-GB" sz="1050" b="1" dirty="0" smtClean="0">
                <a:solidFill>
                  <a:srgbClr val="0070C0"/>
                </a:solidFill>
              </a:rPr>
            </a:br>
            <a:r>
              <a:rPr lang="en-GB" sz="2000" b="1" dirty="0" smtClean="0">
                <a:solidFill>
                  <a:srgbClr val="0070C0"/>
                </a:solidFill>
              </a:rPr>
              <a:t>Young and</a:t>
            </a:r>
            <a:br>
              <a:rPr lang="en-GB" sz="2000" b="1" dirty="0" smtClean="0">
                <a:solidFill>
                  <a:srgbClr val="0070C0"/>
                </a:solidFill>
              </a:rPr>
            </a:br>
            <a:r>
              <a:rPr lang="en-GB" sz="2000" b="1" dirty="0" smtClean="0">
                <a:solidFill>
                  <a:srgbClr val="0070C0"/>
                </a:solidFill>
              </a:rPr>
              <a:t>Rubicam’s Consumers:</a:t>
            </a:r>
            <a:r>
              <a:rPr lang="en-GB" sz="2000" dirty="0" smtClean="0"/>
              <a:t/>
            </a:r>
            <a:br>
              <a:rPr lang="en-GB" sz="2000" dirty="0" smtClean="0"/>
            </a:br>
            <a:r>
              <a:rPr lang="en-GB" sz="2000" dirty="0" smtClean="0"/>
              <a:t>Mainstreamers</a:t>
            </a:r>
            <a:br>
              <a:rPr lang="en-GB" sz="2000" dirty="0" smtClean="0"/>
            </a:br>
            <a:r>
              <a:rPr lang="en-GB" sz="2000" dirty="0" smtClean="0"/>
              <a:t>Aspirers</a:t>
            </a:r>
            <a:br>
              <a:rPr lang="en-GB" sz="2000" dirty="0" smtClean="0"/>
            </a:br>
            <a:r>
              <a:rPr lang="en-GB" sz="2000" dirty="0" smtClean="0"/>
              <a:t>Succeeders</a:t>
            </a:r>
            <a:br>
              <a:rPr lang="en-GB" sz="2000" dirty="0" smtClean="0"/>
            </a:br>
            <a:r>
              <a:rPr lang="en-GB" sz="2000" dirty="0" smtClean="0"/>
              <a:t>Resigned</a:t>
            </a:r>
            <a:br>
              <a:rPr lang="en-GB" sz="2000" dirty="0" smtClean="0"/>
            </a:br>
            <a:r>
              <a:rPr lang="en-GB" sz="2000" dirty="0" smtClean="0"/>
              <a:t>Explorers</a:t>
            </a:r>
            <a:br>
              <a:rPr lang="en-GB" sz="2000" dirty="0" smtClean="0"/>
            </a:br>
            <a:r>
              <a:rPr lang="en-GB" sz="2000" dirty="0" smtClean="0"/>
              <a:t>Strugglers</a:t>
            </a:r>
            <a:br>
              <a:rPr lang="en-GB" sz="2000" dirty="0" smtClean="0"/>
            </a:br>
            <a:r>
              <a:rPr lang="en-GB" sz="2000" dirty="0" smtClean="0"/>
              <a:t>Reformers</a:t>
            </a:r>
          </a:p>
        </p:txBody>
      </p:sp>
    </p:spTree>
    <p:extLst>
      <p:ext uri="{BB962C8B-B14F-4D97-AF65-F5344CB8AC3E}">
        <p14:creationId xmlns:p14="http://schemas.microsoft.com/office/powerpoint/2010/main" val="1853288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2" name="Picture 4" descr="Image result for uses and gratification theory"/>
          <p:cNvPicPr>
            <a:picLocks noChangeAspect="1" noChangeArrowheads="1"/>
          </p:cNvPicPr>
          <p:nvPr/>
        </p:nvPicPr>
        <p:blipFill rotWithShape="1">
          <a:blip r:embed="rId2">
            <a:extLst>
              <a:ext uri="{28A0092B-C50C-407E-A947-70E740481C1C}">
                <a14:useLocalDpi xmlns:a14="http://schemas.microsoft.com/office/drawing/2010/main" val="0"/>
              </a:ext>
            </a:extLst>
          </a:blip>
          <a:srcRect t="20485"/>
          <a:stretch/>
        </p:blipFill>
        <p:spPr bwMode="auto">
          <a:xfrm>
            <a:off x="7015832" y="226453"/>
            <a:ext cx="5122874" cy="305510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uses and gratification theory"/>
          <p:cNvPicPr>
            <a:picLocks noChangeAspect="1" noChangeArrowheads="1"/>
          </p:cNvPicPr>
          <p:nvPr/>
        </p:nvPicPr>
        <p:blipFill rotWithShape="1">
          <a:blip r:embed="rId3">
            <a:extLst>
              <a:ext uri="{28A0092B-C50C-407E-A947-70E740481C1C}">
                <a14:useLocalDpi xmlns:a14="http://schemas.microsoft.com/office/drawing/2010/main" val="0"/>
              </a:ext>
            </a:extLst>
          </a:blip>
          <a:srcRect t="45443" r="7062" b="19051"/>
          <a:stretch/>
        </p:blipFill>
        <p:spPr bwMode="auto">
          <a:xfrm>
            <a:off x="309967" y="2944678"/>
            <a:ext cx="11347208" cy="36545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48479" y="226453"/>
            <a:ext cx="5718875" cy="2123658"/>
          </a:xfrm>
          <a:prstGeom prst="rect">
            <a:avLst/>
          </a:prstGeom>
          <a:noFill/>
        </p:spPr>
        <p:txBody>
          <a:bodyPr wrap="square" rtlCol="0">
            <a:spAutoFit/>
          </a:bodyPr>
          <a:lstStyle/>
          <a:p>
            <a:r>
              <a:rPr lang="en-GB" sz="4400" b="1" dirty="0" smtClean="0">
                <a:solidFill>
                  <a:srgbClr val="002060"/>
                </a:solidFill>
              </a:rPr>
              <a:t>Uses and Gratifications Theory </a:t>
            </a:r>
            <a:r>
              <a:rPr lang="en-GB" sz="4400" b="1" dirty="0" smtClean="0">
                <a:solidFill>
                  <a:srgbClr val="FF0000"/>
                </a:solidFill>
              </a:rPr>
              <a:t>– appealing to the audience’s needs</a:t>
            </a:r>
            <a:endParaRPr lang="en-GB" sz="4400" b="1" dirty="0">
              <a:solidFill>
                <a:srgbClr val="FF0000"/>
              </a:solidFill>
            </a:endParaRPr>
          </a:p>
        </p:txBody>
      </p:sp>
      <p:sp>
        <p:nvSpPr>
          <p:cNvPr id="6" name="Rectangle 5"/>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58269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Rectangle 12"/>
          <p:cNvSpPr/>
          <p:nvPr/>
        </p:nvSpPr>
        <p:spPr>
          <a:xfrm>
            <a:off x="0" y="0"/>
            <a:ext cx="3519800" cy="6858000"/>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Image result for bbc news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346" y="174584"/>
            <a:ext cx="1700449" cy="95650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0556" y="174584"/>
            <a:ext cx="1671239" cy="956503"/>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125743" y="1177055"/>
            <a:ext cx="3394057" cy="5693866"/>
          </a:xfrm>
          <a:prstGeom prst="rect">
            <a:avLst/>
          </a:prstGeom>
          <a:noFill/>
        </p:spPr>
        <p:txBody>
          <a:bodyPr wrap="square" rtlCol="0">
            <a:spAutoFit/>
          </a:bodyPr>
          <a:lstStyle/>
          <a:p>
            <a:r>
              <a:rPr lang="en-GB" sz="1400" b="1" dirty="0" smtClean="0"/>
              <a:t>Industry</a:t>
            </a:r>
            <a:r>
              <a:rPr lang="en-GB" sz="1400" dirty="0" smtClean="0">
                <a:solidFill>
                  <a:schemeClr val="accent1">
                    <a:lumMod val="75000"/>
                  </a:schemeClr>
                </a:solidFill>
              </a:rPr>
              <a:t/>
            </a:r>
            <a:br>
              <a:rPr lang="en-GB" sz="1400" dirty="0" smtClean="0">
                <a:solidFill>
                  <a:schemeClr val="accent1">
                    <a:lumMod val="75000"/>
                  </a:schemeClr>
                </a:solidFill>
              </a:rPr>
            </a:br>
            <a:r>
              <a:rPr lang="en-GB" sz="1400" dirty="0" smtClean="0">
                <a:solidFill>
                  <a:schemeClr val="accent1">
                    <a:lumMod val="75000"/>
                  </a:schemeClr>
                </a:solidFill>
              </a:rPr>
              <a:t>Broadcast Media</a:t>
            </a:r>
            <a:r>
              <a:rPr lang="en-GB" sz="1400" b="1" dirty="0" smtClean="0"/>
              <a:t/>
            </a:r>
            <a:br>
              <a:rPr lang="en-GB" sz="1400" b="1" dirty="0" smtClean="0"/>
            </a:br>
            <a:r>
              <a:rPr lang="en-GB" sz="1400" b="1" dirty="0" smtClean="0"/>
              <a:t>Who owns and runs it?</a:t>
            </a:r>
            <a:r>
              <a:rPr lang="en-GB" sz="1400" dirty="0" smtClean="0"/>
              <a:t/>
            </a:r>
            <a:br>
              <a:rPr lang="en-GB" sz="1400" dirty="0" smtClean="0"/>
            </a:br>
            <a:r>
              <a:rPr lang="en-GB" sz="1400" dirty="0" smtClean="0">
                <a:solidFill>
                  <a:srgbClr val="0070C0"/>
                </a:solidFill>
              </a:rPr>
              <a:t>James Harding (</a:t>
            </a:r>
            <a:r>
              <a:rPr lang="en-GB" sz="1400" dirty="0">
                <a:solidFill>
                  <a:schemeClr val="accent1">
                    <a:lumMod val="75000"/>
                  </a:schemeClr>
                </a:solidFill>
              </a:rPr>
              <a:t>Director of News &amp; Current Affairs</a:t>
            </a:r>
            <a:r>
              <a:rPr lang="en-GB" sz="1400" dirty="0" smtClean="0">
                <a:solidFill>
                  <a:schemeClr val="accent1">
                    <a:lumMod val="75000"/>
                  </a:schemeClr>
                </a:solidFill>
              </a:rPr>
              <a:t>) – 3,500 employees with an annual budget of £89.5 million (and an extra £23.1 million for its rolling news channel).</a:t>
            </a:r>
            <a:r>
              <a:rPr lang="en-GB" sz="1400" dirty="0" smtClean="0"/>
              <a:t/>
            </a:r>
            <a:br>
              <a:rPr lang="en-GB" sz="1400" dirty="0" smtClean="0"/>
            </a:br>
            <a:r>
              <a:rPr lang="en-GB" sz="1400" b="1" dirty="0" smtClean="0"/>
              <a:t>PSB or Commercial?</a:t>
            </a:r>
            <a:r>
              <a:rPr lang="en-GB" sz="1400" dirty="0" smtClean="0"/>
              <a:t/>
            </a:r>
            <a:br>
              <a:rPr lang="en-GB" sz="1400" dirty="0" smtClean="0"/>
            </a:br>
            <a:r>
              <a:rPr lang="en-GB" sz="1400" dirty="0" smtClean="0">
                <a:solidFill>
                  <a:srgbClr val="0070C0"/>
                </a:solidFill>
              </a:rPr>
              <a:t>Public Service Broadcasting.</a:t>
            </a:r>
            <a:r>
              <a:rPr lang="en-GB" sz="1400" dirty="0" smtClean="0"/>
              <a:t/>
            </a:r>
            <a:br>
              <a:rPr lang="en-GB" sz="1400" dirty="0" smtClean="0"/>
            </a:br>
            <a:r>
              <a:rPr lang="en-GB" sz="1400" b="1" dirty="0"/>
              <a:t>What are their viewing figures?</a:t>
            </a:r>
          </a:p>
          <a:p>
            <a:r>
              <a:rPr lang="en-GB" sz="1400" dirty="0">
                <a:solidFill>
                  <a:srgbClr val="0070C0"/>
                </a:solidFill>
              </a:rPr>
              <a:t>4.8 million </a:t>
            </a:r>
            <a:r>
              <a:rPr lang="en-GB" sz="1400" dirty="0" smtClean="0">
                <a:solidFill>
                  <a:srgbClr val="0070C0"/>
                </a:solidFill>
              </a:rPr>
              <a:t>viewers per week.</a:t>
            </a:r>
            <a:r>
              <a:rPr lang="en-GB" sz="1400" b="1" dirty="0" smtClean="0"/>
              <a:t/>
            </a:r>
            <a:br>
              <a:rPr lang="en-GB" sz="1400" b="1" dirty="0" smtClean="0"/>
            </a:br>
            <a:r>
              <a:rPr lang="en-GB" sz="1400" b="1" dirty="0" smtClean="0"/>
              <a:t>Messages </a:t>
            </a:r>
            <a:r>
              <a:rPr lang="en-GB" sz="1400" b="1" dirty="0"/>
              <a:t>and values</a:t>
            </a:r>
            <a:r>
              <a:rPr lang="en-GB" sz="1400" b="1" dirty="0" smtClean="0"/>
              <a:t>?</a:t>
            </a:r>
            <a:r>
              <a:rPr lang="en-GB" sz="1400" dirty="0" smtClean="0"/>
              <a:t/>
            </a:r>
            <a:br>
              <a:rPr lang="en-GB" sz="1400" dirty="0" smtClean="0"/>
            </a:br>
            <a:r>
              <a:rPr lang="en-GB" sz="1400" dirty="0" smtClean="0">
                <a:solidFill>
                  <a:srgbClr val="0070C0"/>
                </a:solidFill>
              </a:rPr>
              <a:t>INFORM, EDUCATE, ENTERTAIN.</a:t>
            </a:r>
            <a:endParaRPr lang="en-GB" sz="1400" dirty="0" smtClean="0"/>
          </a:p>
          <a:p>
            <a:r>
              <a:rPr lang="en-GB" sz="1400" b="1" dirty="0" smtClean="0"/>
              <a:t>History </a:t>
            </a:r>
            <a:r>
              <a:rPr lang="en-GB" sz="1400" b="1" dirty="0"/>
              <a:t>and style</a:t>
            </a:r>
            <a:r>
              <a:rPr lang="en-GB" sz="1400" b="1" dirty="0" smtClean="0"/>
              <a:t>.</a:t>
            </a:r>
            <a:r>
              <a:rPr lang="en-GB" sz="1400" dirty="0" smtClean="0"/>
              <a:t/>
            </a:r>
            <a:br>
              <a:rPr lang="en-GB" sz="1400" dirty="0" smtClean="0"/>
            </a:br>
            <a:r>
              <a:rPr lang="en-GB" sz="1400" dirty="0" smtClean="0"/>
              <a:t>- </a:t>
            </a:r>
            <a:r>
              <a:rPr lang="en-GB" altLang="en-US" sz="1400" dirty="0">
                <a:solidFill>
                  <a:srgbClr val="0070C0"/>
                </a:solidFill>
              </a:rPr>
              <a:t>BBC Founded in 1922 by Director General, John </a:t>
            </a:r>
            <a:r>
              <a:rPr lang="en-GB" altLang="en-US" sz="1400" dirty="0" smtClean="0">
                <a:solidFill>
                  <a:srgbClr val="0070C0"/>
                </a:solidFill>
              </a:rPr>
              <a:t>Reith.</a:t>
            </a:r>
            <a:br>
              <a:rPr lang="en-GB" altLang="en-US" sz="1400" dirty="0" smtClean="0">
                <a:solidFill>
                  <a:srgbClr val="0070C0"/>
                </a:solidFill>
              </a:rPr>
            </a:br>
            <a:r>
              <a:rPr lang="en-GB" altLang="en-US" sz="1400" b="1" dirty="0" smtClean="0"/>
              <a:t>Four Broadcasting Principles.</a:t>
            </a:r>
            <a:r>
              <a:rPr lang="en-GB" altLang="en-US" sz="1400" dirty="0" smtClean="0">
                <a:solidFill>
                  <a:srgbClr val="0070C0"/>
                </a:solidFill>
              </a:rPr>
              <a:t/>
            </a:r>
            <a:br>
              <a:rPr lang="en-GB" altLang="en-US" sz="1400" dirty="0" smtClean="0">
                <a:solidFill>
                  <a:srgbClr val="0070C0"/>
                </a:solidFill>
              </a:rPr>
            </a:br>
            <a:r>
              <a:rPr lang="en-GB" altLang="en-US" sz="1400" dirty="0" smtClean="0">
                <a:solidFill>
                  <a:srgbClr val="0070C0"/>
                </a:solidFill>
              </a:rPr>
              <a:t>1. Protected </a:t>
            </a:r>
            <a:r>
              <a:rPr lang="en-GB" altLang="en-US" sz="1400" dirty="0">
                <a:solidFill>
                  <a:srgbClr val="0070C0"/>
                </a:solidFill>
              </a:rPr>
              <a:t>from commercial pressures and the profit motive.</a:t>
            </a:r>
          </a:p>
          <a:p>
            <a:r>
              <a:rPr lang="en-GB" altLang="en-US" sz="1400" dirty="0" smtClean="0">
                <a:solidFill>
                  <a:srgbClr val="0070C0"/>
                </a:solidFill>
              </a:rPr>
              <a:t>2. Provide </a:t>
            </a:r>
            <a:r>
              <a:rPr lang="en-GB" altLang="en-US" sz="1400" dirty="0">
                <a:solidFill>
                  <a:srgbClr val="0070C0"/>
                </a:solidFill>
              </a:rPr>
              <a:t>services to the whole community, and should be national.</a:t>
            </a:r>
          </a:p>
          <a:p>
            <a:r>
              <a:rPr lang="en-GB" altLang="en-US" sz="1400" dirty="0" smtClean="0">
                <a:solidFill>
                  <a:srgbClr val="0070C0"/>
                </a:solidFill>
              </a:rPr>
              <a:t>3. Characterised </a:t>
            </a:r>
            <a:r>
              <a:rPr lang="en-GB" altLang="en-US" sz="1400" dirty="0">
                <a:solidFill>
                  <a:srgbClr val="0070C0"/>
                </a:solidFill>
              </a:rPr>
              <a:t>by ‘unified control’ (a strong monopoly).</a:t>
            </a:r>
          </a:p>
          <a:p>
            <a:r>
              <a:rPr lang="en-GB" altLang="en-US" sz="1400" dirty="0" smtClean="0">
                <a:solidFill>
                  <a:srgbClr val="0070C0"/>
                </a:solidFill>
              </a:rPr>
              <a:t>4. </a:t>
            </a:r>
            <a:r>
              <a:rPr lang="en-GB" altLang="en-US" sz="1400" dirty="0">
                <a:solidFill>
                  <a:srgbClr val="0070C0"/>
                </a:solidFill>
              </a:rPr>
              <a:t>C</a:t>
            </a:r>
            <a:r>
              <a:rPr lang="en-GB" altLang="en-US" sz="1400" dirty="0" smtClean="0">
                <a:solidFill>
                  <a:srgbClr val="0070C0"/>
                </a:solidFill>
              </a:rPr>
              <a:t>losely </a:t>
            </a:r>
            <a:r>
              <a:rPr lang="en-GB" altLang="en-US" sz="1400" dirty="0">
                <a:solidFill>
                  <a:srgbClr val="0070C0"/>
                </a:solidFill>
              </a:rPr>
              <a:t>regulated to establish high standards and ensure that programmes are of </a:t>
            </a:r>
            <a:r>
              <a:rPr lang="en-GB" altLang="en-US" sz="1400" dirty="0" smtClean="0">
                <a:solidFill>
                  <a:srgbClr val="0070C0"/>
                </a:solidFill>
              </a:rPr>
              <a:t>a </a:t>
            </a:r>
            <a:r>
              <a:rPr lang="en-GB" altLang="en-US" sz="1400" dirty="0">
                <a:solidFill>
                  <a:srgbClr val="0070C0"/>
                </a:solidFill>
              </a:rPr>
              <a:t>high quality</a:t>
            </a:r>
            <a:r>
              <a:rPr lang="en-GB" altLang="en-US" sz="1400" dirty="0" smtClean="0">
                <a:solidFill>
                  <a:srgbClr val="0070C0"/>
                </a:solidFill>
              </a:rPr>
              <a:t>.</a:t>
            </a:r>
            <a:endParaRPr lang="en-GB" altLang="en-US" sz="1400" dirty="0">
              <a:solidFill>
                <a:srgbClr val="0070C0"/>
              </a:solidFill>
            </a:endParaRPr>
          </a:p>
        </p:txBody>
      </p:sp>
      <p:sp>
        <p:nvSpPr>
          <p:cNvPr id="11" name="Rectangle 10"/>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p:cNvCxnSpPr/>
          <p:nvPr/>
        </p:nvCxnSpPr>
        <p:spPr>
          <a:xfrm>
            <a:off x="3519800" y="0"/>
            <a:ext cx="0" cy="685800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633031" y="82723"/>
            <a:ext cx="8511273" cy="6771084"/>
          </a:xfrm>
          <a:prstGeom prst="rect">
            <a:avLst/>
          </a:prstGeom>
          <a:noFill/>
        </p:spPr>
        <p:txBody>
          <a:bodyPr wrap="square" rtlCol="0">
            <a:spAutoFit/>
          </a:bodyPr>
          <a:lstStyle/>
          <a:p>
            <a:r>
              <a:rPr lang="en-GB" sz="1400" b="1" dirty="0" smtClean="0">
                <a:solidFill>
                  <a:srgbClr val="FF0000"/>
                </a:solidFill>
              </a:rPr>
              <a:t>Conventions of a News Programme</a:t>
            </a:r>
            <a:r>
              <a:rPr lang="en-GB" sz="1400" b="1" dirty="0" smtClean="0"/>
              <a:t/>
            </a:r>
            <a:br>
              <a:rPr lang="en-GB" sz="1400" b="1" dirty="0" smtClean="0"/>
            </a:br>
            <a:r>
              <a:rPr lang="en-GB" sz="1400" b="1" dirty="0" smtClean="0"/>
              <a:t>Studio News Readers </a:t>
            </a:r>
            <a:r>
              <a:rPr lang="en-GB" sz="1400" dirty="0" smtClean="0"/>
              <a:t>– professional, smart, respectable, direct address reporting.</a:t>
            </a:r>
          </a:p>
          <a:p>
            <a:r>
              <a:rPr lang="en-GB" sz="1400" b="1" dirty="0" smtClean="0"/>
              <a:t>Correspondents</a:t>
            </a:r>
            <a:r>
              <a:rPr lang="en-GB" sz="1400" dirty="0" smtClean="0"/>
              <a:t> – on-location presenters responsible for specific reports (live/recorded).</a:t>
            </a:r>
          </a:p>
          <a:p>
            <a:r>
              <a:rPr lang="en-GB" sz="1400" b="1" dirty="0" smtClean="0"/>
              <a:t>Experts</a:t>
            </a:r>
            <a:r>
              <a:rPr lang="en-GB" sz="1400" dirty="0" smtClean="0"/>
              <a:t> – interviewed on a specialist topic, looking at interviewee not camera.</a:t>
            </a:r>
            <a:br>
              <a:rPr lang="en-GB" sz="1400" dirty="0" smtClean="0"/>
            </a:br>
            <a:r>
              <a:rPr lang="en-GB" sz="1400" b="1" dirty="0" smtClean="0"/>
              <a:t>The studio set </a:t>
            </a:r>
            <a:r>
              <a:rPr lang="en-GB" sz="1400" dirty="0" smtClean="0"/>
              <a:t>– table, desk, seats, sofa, graphics screens.</a:t>
            </a:r>
            <a:br>
              <a:rPr lang="en-GB" sz="1400" dirty="0" smtClean="0"/>
            </a:br>
            <a:r>
              <a:rPr lang="en-GB" sz="1400" b="1" dirty="0" smtClean="0"/>
              <a:t>The studio background </a:t>
            </a:r>
            <a:r>
              <a:rPr lang="en-GB" sz="1400" dirty="0" smtClean="0"/>
              <a:t>– graphics or busy newsroom to stress urgency of news.</a:t>
            </a:r>
            <a:br>
              <a:rPr lang="en-GB" sz="1400" dirty="0" smtClean="0"/>
            </a:br>
            <a:r>
              <a:rPr lang="en-GB" sz="1400" b="1" dirty="0"/>
              <a:t>Crew members </a:t>
            </a:r>
            <a:r>
              <a:rPr lang="en-GB" sz="1400" dirty="0"/>
              <a:t>– camera operators, researchers, copywriters, script writers, operators</a:t>
            </a:r>
            <a:endParaRPr lang="en-GB" sz="1400" dirty="0" smtClean="0"/>
          </a:p>
          <a:p>
            <a:r>
              <a:rPr lang="en-GB" sz="1400" b="1" dirty="0" smtClean="0"/>
              <a:t>Witnesses/General Public (</a:t>
            </a:r>
            <a:r>
              <a:rPr lang="en-GB" sz="1400" b="1" dirty="0" err="1" smtClean="0"/>
              <a:t>vox</a:t>
            </a:r>
            <a:r>
              <a:rPr lang="en-GB" sz="1400" b="1" dirty="0" smtClean="0"/>
              <a:t> pops) </a:t>
            </a:r>
            <a:r>
              <a:rPr lang="en-GB" sz="1400" dirty="0" smtClean="0"/>
              <a:t>– montage/soundbites of on-location interviews.</a:t>
            </a:r>
          </a:p>
          <a:p>
            <a:endParaRPr lang="en-GB" sz="1400" dirty="0"/>
          </a:p>
          <a:p>
            <a:r>
              <a:rPr lang="en-GB" sz="1400" b="1" dirty="0" smtClean="0">
                <a:solidFill>
                  <a:srgbClr val="FF0000"/>
                </a:solidFill>
              </a:rPr>
              <a:t>Typical features of a News Programme</a:t>
            </a:r>
            <a:br>
              <a:rPr lang="en-GB" sz="1400" b="1" dirty="0" smtClean="0">
                <a:solidFill>
                  <a:srgbClr val="FF0000"/>
                </a:solidFill>
              </a:rPr>
            </a:br>
            <a:r>
              <a:rPr lang="en-GB" sz="1400" b="1" dirty="0"/>
              <a:t>- Establishing shot </a:t>
            </a:r>
            <a:r>
              <a:rPr lang="en-GB" sz="1400" dirty="0" smtClean="0"/>
              <a:t>– setting the scene (giving a long-shot of the location – interior or exterior).</a:t>
            </a:r>
            <a:r>
              <a:rPr lang="en-GB" sz="1400" b="1" dirty="0" smtClean="0"/>
              <a:t/>
            </a:r>
            <a:br>
              <a:rPr lang="en-GB" sz="1400" b="1" dirty="0" smtClean="0"/>
            </a:br>
            <a:r>
              <a:rPr lang="en-GB" sz="1400" b="1" dirty="0" smtClean="0"/>
              <a:t>- News package </a:t>
            </a:r>
            <a:r>
              <a:rPr lang="en-GB" sz="1400" dirty="0" smtClean="0"/>
              <a:t>– single news feature linked to from TV studio (pre-recorded/edited).</a:t>
            </a:r>
            <a:br>
              <a:rPr lang="en-GB" sz="1400" dirty="0" smtClean="0"/>
            </a:br>
            <a:r>
              <a:rPr lang="en-GB" sz="1400" b="1" dirty="0" smtClean="0"/>
              <a:t>- Outside broadcast (OB)</a:t>
            </a:r>
            <a:r>
              <a:rPr lang="en-GB" sz="1400" dirty="0" smtClean="0"/>
              <a:t> – live feed to a reporter at the location of the news story/event.</a:t>
            </a:r>
            <a:br>
              <a:rPr lang="en-GB" sz="1400" dirty="0" smtClean="0"/>
            </a:br>
            <a:r>
              <a:rPr lang="en-GB" sz="1400" b="1" dirty="0" smtClean="0"/>
              <a:t>- Piece to camera (PTC)</a:t>
            </a:r>
            <a:r>
              <a:rPr lang="en-GB" sz="1400" dirty="0" smtClean="0"/>
              <a:t> – reporter addresses the audience straight down the camera. </a:t>
            </a:r>
            <a:br>
              <a:rPr lang="en-GB" sz="1400" dirty="0" smtClean="0"/>
            </a:br>
            <a:r>
              <a:rPr lang="en-GB" sz="1400" b="1" dirty="0" smtClean="0"/>
              <a:t>- General Views (GVs) </a:t>
            </a:r>
            <a:r>
              <a:rPr lang="en-GB" sz="1400" dirty="0" smtClean="0"/>
              <a:t>– shots to illustrate a story (visuals important in TV).</a:t>
            </a:r>
            <a:br>
              <a:rPr lang="en-GB" sz="1400" dirty="0" smtClean="0"/>
            </a:br>
            <a:r>
              <a:rPr lang="en-GB" sz="1400" b="1" dirty="0" smtClean="0"/>
              <a:t>- Voiceover (VO)</a:t>
            </a:r>
            <a:r>
              <a:rPr lang="en-GB" sz="1400" dirty="0" smtClean="0"/>
              <a:t> – Reporter’s voice tells the audience the story and facts with GVs as a wallpaper.</a:t>
            </a:r>
            <a:br>
              <a:rPr lang="en-GB" sz="1400" dirty="0" smtClean="0"/>
            </a:br>
            <a:r>
              <a:rPr lang="en-GB" sz="1400" b="1" dirty="0" smtClean="0"/>
              <a:t>- Interviews</a:t>
            </a:r>
            <a:r>
              <a:rPr lang="en-GB" sz="1400" dirty="0" smtClean="0"/>
              <a:t> – Interviews with contributors (key people, witnesses, experts) on story.</a:t>
            </a:r>
            <a:endParaRPr lang="en-GB" sz="1400" b="1" dirty="0" smtClean="0"/>
          </a:p>
          <a:p>
            <a:r>
              <a:rPr lang="en-GB" sz="1400" b="1" dirty="0" smtClean="0"/>
              <a:t>- </a:t>
            </a:r>
            <a:r>
              <a:rPr lang="en-GB" sz="1400" b="1" dirty="0" err="1" smtClean="0"/>
              <a:t>Vox</a:t>
            </a:r>
            <a:r>
              <a:rPr lang="en-GB" sz="1400" b="1" dirty="0" smtClean="0"/>
              <a:t>-pops</a:t>
            </a:r>
            <a:r>
              <a:rPr lang="en-GB" sz="1400" dirty="0" smtClean="0"/>
              <a:t> – Short interviews canvassing the opinion of the public (voice of the people).</a:t>
            </a:r>
            <a:br>
              <a:rPr lang="en-GB" sz="1400" dirty="0" smtClean="0"/>
            </a:br>
            <a:r>
              <a:rPr lang="en-GB" sz="1400" dirty="0" smtClean="0"/>
              <a:t>- </a:t>
            </a:r>
            <a:r>
              <a:rPr lang="en-GB" sz="1400" b="1" dirty="0" smtClean="0"/>
              <a:t>News crawl/ticker</a:t>
            </a:r>
            <a:r>
              <a:rPr lang="en-GB" sz="1400" dirty="0" smtClean="0"/>
              <a:t> – across the lower part of the screen with top stories and breaking news.</a:t>
            </a:r>
            <a:br>
              <a:rPr lang="en-GB" sz="1400" dirty="0" smtClean="0"/>
            </a:br>
            <a:r>
              <a:rPr lang="en-GB" sz="1400" dirty="0"/>
              <a:t>- </a:t>
            </a:r>
            <a:r>
              <a:rPr lang="en-GB" sz="1400" b="1" dirty="0" smtClean="0"/>
              <a:t>Title sequence/graphics montage </a:t>
            </a:r>
            <a:r>
              <a:rPr lang="en-GB" sz="1400" dirty="0" smtClean="0"/>
              <a:t>– introduces the show with dramatic style.</a:t>
            </a:r>
            <a:br>
              <a:rPr lang="en-GB" sz="1400" dirty="0" smtClean="0"/>
            </a:br>
            <a:r>
              <a:rPr lang="en-GB" sz="1400" dirty="0" smtClean="0"/>
              <a:t>- </a:t>
            </a:r>
            <a:r>
              <a:rPr lang="en-GB" sz="1400" b="1" dirty="0" smtClean="0"/>
              <a:t>Captions/intertitles </a:t>
            </a:r>
            <a:r>
              <a:rPr lang="en-GB" sz="1400" dirty="0" smtClean="0"/>
              <a:t>– signposts names of presenters, interviewers, correspondents and interviewees.</a:t>
            </a:r>
            <a:br>
              <a:rPr lang="en-GB" sz="1400" dirty="0" smtClean="0"/>
            </a:br>
            <a:r>
              <a:rPr lang="en-GB" sz="1400" dirty="0" smtClean="0"/>
              <a:t>- </a:t>
            </a:r>
            <a:r>
              <a:rPr lang="en-GB" sz="1400" b="1" dirty="0" smtClean="0"/>
              <a:t>Non-</a:t>
            </a:r>
            <a:r>
              <a:rPr lang="en-GB" sz="1400" b="1" dirty="0" err="1" smtClean="0"/>
              <a:t>diagetic</a:t>
            </a:r>
            <a:r>
              <a:rPr lang="en-GB" sz="1400" b="1" dirty="0" smtClean="0"/>
              <a:t> pulsing music </a:t>
            </a:r>
            <a:r>
              <a:rPr lang="en-GB" sz="1400" dirty="0" smtClean="0"/>
              <a:t>– used as a background to the rundown of top stories/headline introduction.</a:t>
            </a:r>
            <a:br>
              <a:rPr lang="en-GB" sz="1400" dirty="0" smtClean="0"/>
            </a:br>
            <a:r>
              <a:rPr lang="en-GB" sz="1400" dirty="0" smtClean="0"/>
              <a:t>- </a:t>
            </a:r>
            <a:r>
              <a:rPr lang="en-GB" sz="1400" b="1" dirty="0" smtClean="0"/>
              <a:t>Rolling news schedule </a:t>
            </a:r>
            <a:r>
              <a:rPr lang="en-GB" sz="1400" dirty="0" smtClean="0"/>
              <a:t>– structure of most to least important news story (“and finally”).</a:t>
            </a:r>
            <a:br>
              <a:rPr lang="en-GB" sz="1400" dirty="0" smtClean="0"/>
            </a:br>
            <a:r>
              <a:rPr lang="en-GB" sz="1400" dirty="0" smtClean="0"/>
              <a:t>- </a:t>
            </a:r>
            <a:r>
              <a:rPr lang="en-GB" sz="1400" b="1" dirty="0" smtClean="0"/>
              <a:t>Archive footage </a:t>
            </a:r>
            <a:r>
              <a:rPr lang="en-GB" sz="1400" dirty="0" smtClean="0"/>
              <a:t>– sometimes used in a feature report to give contrast between ‘then’ and ‘now’.</a:t>
            </a:r>
            <a:br>
              <a:rPr lang="en-GB" sz="1400" dirty="0" smtClean="0"/>
            </a:br>
            <a:r>
              <a:rPr lang="en-GB" sz="1400" dirty="0" smtClean="0"/>
              <a:t>- </a:t>
            </a:r>
            <a:r>
              <a:rPr lang="en-GB" sz="1400" b="1" dirty="0" smtClean="0"/>
              <a:t>Ident </a:t>
            </a:r>
            <a:r>
              <a:rPr lang="en-GB" sz="1400" dirty="0" smtClean="0"/>
              <a:t>– logo of the news programme.</a:t>
            </a:r>
          </a:p>
          <a:p>
            <a:r>
              <a:rPr lang="en-GB" sz="1400" dirty="0" smtClean="0"/>
              <a:t>- </a:t>
            </a:r>
            <a:r>
              <a:rPr lang="en-GB" sz="1400" b="1" dirty="0" smtClean="0"/>
              <a:t>Human interest story </a:t>
            </a:r>
            <a:r>
              <a:rPr lang="en-GB" sz="1400" dirty="0" smtClean="0"/>
              <a:t>– </a:t>
            </a:r>
            <a:r>
              <a:rPr lang="en-US" sz="1400" dirty="0"/>
              <a:t>feature story that discusses a person, or people, or a pet in an emotional </a:t>
            </a:r>
            <a:r>
              <a:rPr lang="en-US" sz="1400" dirty="0" smtClean="0"/>
              <a:t>way.</a:t>
            </a:r>
            <a:r>
              <a:rPr lang="en-GB" sz="1400" dirty="0" smtClean="0"/>
              <a:t/>
            </a:r>
            <a:br>
              <a:rPr lang="en-GB" sz="1400" dirty="0" smtClean="0"/>
            </a:br>
            <a:r>
              <a:rPr lang="en-GB" sz="1400" dirty="0" smtClean="0"/>
              <a:t/>
            </a:r>
            <a:br>
              <a:rPr lang="en-GB" sz="1400" dirty="0" smtClean="0"/>
            </a:br>
            <a:r>
              <a:rPr lang="en-GB" sz="1400" b="1" dirty="0" smtClean="0">
                <a:solidFill>
                  <a:srgbClr val="FF0000"/>
                </a:solidFill>
              </a:rPr>
              <a:t>Example: </a:t>
            </a:r>
            <a:r>
              <a:rPr lang="en-GB" sz="1400" b="1" dirty="0" err="1" smtClean="0">
                <a:solidFill>
                  <a:srgbClr val="FF0000"/>
                </a:solidFill>
              </a:rPr>
              <a:t>Mise</a:t>
            </a:r>
            <a:r>
              <a:rPr lang="en-GB" sz="1400" b="1" dirty="0" smtClean="0">
                <a:solidFill>
                  <a:srgbClr val="FF0000"/>
                </a:solidFill>
              </a:rPr>
              <a:t>-</a:t>
            </a:r>
            <a:r>
              <a:rPr lang="en-GB" sz="1400" b="1" dirty="0" err="1" smtClean="0">
                <a:solidFill>
                  <a:srgbClr val="FF0000"/>
                </a:solidFill>
              </a:rPr>
              <a:t>en</a:t>
            </a:r>
            <a:r>
              <a:rPr lang="en-GB" sz="1400" b="1" dirty="0" smtClean="0">
                <a:solidFill>
                  <a:srgbClr val="FF0000"/>
                </a:solidFill>
              </a:rPr>
              <a:t>-scene of the start of a news programme</a:t>
            </a:r>
            <a:r>
              <a:rPr lang="en-GB" sz="1400" b="1" dirty="0"/>
              <a:t/>
            </a:r>
            <a:br>
              <a:rPr lang="en-GB" sz="1400" b="1" dirty="0"/>
            </a:br>
            <a:r>
              <a:rPr lang="en-GB" sz="1400" b="1" dirty="0" smtClean="0"/>
              <a:t>- Medium close-up </a:t>
            </a:r>
            <a:r>
              <a:rPr lang="en-GB" sz="1400" dirty="0" smtClean="0"/>
              <a:t>of the presenter giving a </a:t>
            </a:r>
            <a:r>
              <a:rPr lang="en-GB" sz="1400" b="1" dirty="0"/>
              <a:t>d</a:t>
            </a:r>
            <a:r>
              <a:rPr lang="en-GB" sz="1400" b="1" dirty="0" smtClean="0"/>
              <a:t>irect address</a:t>
            </a:r>
            <a:r>
              <a:rPr lang="en-GB" sz="1400" dirty="0" smtClean="0"/>
              <a:t> to the audience, wearing smart, conservative clothes and with a serious expression and minimal body language. The camera will </a:t>
            </a:r>
            <a:r>
              <a:rPr lang="en-GB" sz="1400" b="1" dirty="0" smtClean="0"/>
              <a:t>zoom in </a:t>
            </a:r>
            <a:r>
              <a:rPr lang="en-GB" sz="1400" dirty="0" smtClean="0"/>
              <a:t>on still images during stories for dramatic effect.</a:t>
            </a:r>
            <a:endParaRPr lang="en-GB" sz="1400" dirty="0"/>
          </a:p>
        </p:txBody>
      </p:sp>
    </p:spTree>
    <p:extLst>
      <p:ext uri="{BB962C8B-B14F-4D97-AF65-F5344CB8AC3E}">
        <p14:creationId xmlns:p14="http://schemas.microsoft.com/office/powerpoint/2010/main" val="2357592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accent4">
              <a:lumMod val="20000"/>
              <a:lumOff val="80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275574" y="1571024"/>
            <a:ext cx="11636679" cy="4893647"/>
          </a:xfrm>
          <a:prstGeom prst="rect">
            <a:avLst/>
          </a:prstGeom>
        </p:spPr>
        <p:txBody>
          <a:bodyPr wrap="square">
            <a:spAutoFit/>
          </a:bodyPr>
          <a:lstStyle/>
          <a:p>
            <a:r>
              <a:rPr lang="en-US" sz="1200" dirty="0"/>
              <a:t>The </a:t>
            </a:r>
            <a:r>
              <a:rPr lang="en-US" sz="1200" b="1" dirty="0">
                <a:solidFill>
                  <a:srgbClr val="FF0000"/>
                </a:solidFill>
              </a:rPr>
              <a:t>medium close up direct address shot</a:t>
            </a:r>
            <a:r>
              <a:rPr lang="en-US" sz="1200" dirty="0">
                <a:solidFill>
                  <a:srgbClr val="FF0000"/>
                </a:solidFill>
              </a:rPr>
              <a:t> </a:t>
            </a:r>
            <a:r>
              <a:rPr lang="en-US" sz="1200" dirty="0">
                <a:solidFill>
                  <a:prstClr val="black"/>
                </a:solidFill>
              </a:rPr>
              <a:t>of a female anchor in a green suit saying “The growing divide between the UK and the Irish republic…” shows that this is serious headline news regarding </a:t>
            </a:r>
            <a:r>
              <a:rPr lang="en-US" sz="1200" dirty="0" err="1">
                <a:solidFill>
                  <a:prstClr val="black"/>
                </a:solidFill>
              </a:rPr>
              <a:t>Brexit</a:t>
            </a:r>
            <a:r>
              <a:rPr lang="en-US" sz="1200" dirty="0">
                <a:solidFill>
                  <a:prstClr val="black"/>
                </a:solidFill>
              </a:rPr>
              <a:t>. The </a:t>
            </a:r>
            <a:r>
              <a:rPr lang="en-US" sz="1200" b="1" dirty="0">
                <a:solidFill>
                  <a:srgbClr val="FF0000"/>
                </a:solidFill>
              </a:rPr>
              <a:t>non-</a:t>
            </a:r>
            <a:r>
              <a:rPr lang="en-US" sz="1200" b="1" dirty="0" err="1">
                <a:solidFill>
                  <a:srgbClr val="FF0000"/>
                </a:solidFill>
              </a:rPr>
              <a:t>diagetic</a:t>
            </a:r>
            <a:r>
              <a:rPr lang="en-US" sz="1200" b="1" dirty="0">
                <a:solidFill>
                  <a:srgbClr val="FF0000"/>
                </a:solidFill>
              </a:rPr>
              <a:t> drumbeat</a:t>
            </a:r>
            <a:r>
              <a:rPr lang="en-US" sz="1200" dirty="0">
                <a:solidFill>
                  <a:srgbClr val="FF0000"/>
                </a:solidFill>
              </a:rPr>
              <a:t> </a:t>
            </a:r>
            <a:r>
              <a:rPr lang="en-US" sz="1200" dirty="0">
                <a:solidFill>
                  <a:prstClr val="black"/>
                </a:solidFill>
              </a:rPr>
              <a:t>gives the impression of a new story and the whole </a:t>
            </a:r>
            <a:r>
              <a:rPr lang="en-US" sz="1200" b="1" dirty="0">
                <a:solidFill>
                  <a:srgbClr val="FF0000"/>
                </a:solidFill>
              </a:rPr>
              <a:t>news package</a:t>
            </a:r>
            <a:r>
              <a:rPr lang="en-US" sz="1200" dirty="0">
                <a:solidFill>
                  <a:srgbClr val="FF0000"/>
                </a:solidFill>
              </a:rPr>
              <a:t> </a:t>
            </a:r>
            <a:r>
              <a:rPr lang="en-US" sz="1200" dirty="0">
                <a:solidFill>
                  <a:prstClr val="black"/>
                </a:solidFill>
              </a:rPr>
              <a:t>is </a:t>
            </a:r>
            <a:r>
              <a:rPr lang="en-US" sz="1200" dirty="0" err="1">
                <a:solidFill>
                  <a:prstClr val="black"/>
                </a:solidFill>
              </a:rPr>
              <a:t>summarised</a:t>
            </a:r>
            <a:r>
              <a:rPr lang="en-US" sz="1200" dirty="0">
                <a:solidFill>
                  <a:prstClr val="black"/>
                </a:solidFill>
              </a:rPr>
              <a:t> within a matter of seconds. The effect on the spectator is to prepare for a formal presentation of </a:t>
            </a:r>
            <a:r>
              <a:rPr lang="en-US" sz="1200" b="1" dirty="0">
                <a:solidFill>
                  <a:srgbClr val="FF0000"/>
                </a:solidFill>
              </a:rPr>
              <a:t>public service news broadcasting</a:t>
            </a:r>
            <a:r>
              <a:rPr lang="en-US" sz="1200" dirty="0">
                <a:solidFill>
                  <a:prstClr val="black"/>
                </a:solidFill>
              </a:rPr>
              <a:t>. Her serious tone in introducing the news package conveys the importance of this headline news.</a:t>
            </a:r>
            <a:br>
              <a:rPr lang="en-US" sz="1200" dirty="0">
                <a:solidFill>
                  <a:prstClr val="black"/>
                </a:solidFill>
              </a:rPr>
            </a:br>
            <a:r>
              <a:rPr lang="en-US" sz="1200" dirty="0">
                <a:solidFill>
                  <a:prstClr val="black"/>
                </a:solidFill>
              </a:rPr>
              <a:t/>
            </a:r>
            <a:br>
              <a:rPr lang="en-US" sz="1200" dirty="0">
                <a:solidFill>
                  <a:prstClr val="black"/>
                </a:solidFill>
              </a:rPr>
            </a:br>
            <a:r>
              <a:rPr lang="en-US" sz="1200" dirty="0">
                <a:solidFill>
                  <a:prstClr val="black"/>
                </a:solidFill>
              </a:rPr>
              <a:t>The presenter introduces a second report which is punctuated by another </a:t>
            </a:r>
            <a:r>
              <a:rPr lang="en-US" sz="1200" b="1" dirty="0">
                <a:solidFill>
                  <a:srgbClr val="FF0000"/>
                </a:solidFill>
              </a:rPr>
              <a:t>non-</a:t>
            </a:r>
            <a:r>
              <a:rPr lang="en-US" sz="1200" b="1" dirty="0" err="1">
                <a:solidFill>
                  <a:srgbClr val="FF0000"/>
                </a:solidFill>
              </a:rPr>
              <a:t>diagetic</a:t>
            </a:r>
            <a:r>
              <a:rPr lang="en-US" sz="1200" b="1" dirty="0">
                <a:solidFill>
                  <a:srgbClr val="FF0000"/>
                </a:solidFill>
              </a:rPr>
              <a:t> drumbeat</a:t>
            </a:r>
            <a:r>
              <a:rPr lang="en-US" sz="1200" dirty="0">
                <a:solidFill>
                  <a:prstClr val="black"/>
                </a:solidFill>
              </a:rPr>
              <a:t>. The report moves from the </a:t>
            </a:r>
            <a:r>
              <a:rPr lang="en-US" sz="1200" b="1" dirty="0">
                <a:solidFill>
                  <a:srgbClr val="FF0000"/>
                </a:solidFill>
              </a:rPr>
              <a:t>studio</a:t>
            </a:r>
            <a:r>
              <a:rPr lang="en-US" sz="1200" dirty="0">
                <a:solidFill>
                  <a:prstClr val="black"/>
                </a:solidFill>
              </a:rPr>
              <a:t> back to another </a:t>
            </a:r>
            <a:r>
              <a:rPr lang="en-US" sz="1200" b="1" dirty="0">
                <a:solidFill>
                  <a:srgbClr val="FF0000"/>
                </a:solidFill>
              </a:rPr>
              <a:t>news package</a:t>
            </a:r>
            <a:r>
              <a:rPr lang="en-US" sz="1200" dirty="0">
                <a:solidFill>
                  <a:prstClr val="black"/>
                </a:solidFill>
              </a:rPr>
              <a:t>. An </a:t>
            </a:r>
            <a:r>
              <a:rPr lang="en-US" sz="1200" b="1" dirty="0">
                <a:solidFill>
                  <a:srgbClr val="FF0000"/>
                </a:solidFill>
              </a:rPr>
              <a:t>establishing shot</a:t>
            </a:r>
            <a:r>
              <a:rPr lang="en-US" sz="1200" dirty="0">
                <a:solidFill>
                  <a:srgbClr val="FF0000"/>
                </a:solidFill>
              </a:rPr>
              <a:t> </a:t>
            </a:r>
            <a:r>
              <a:rPr lang="en-US" sz="1200" dirty="0">
                <a:solidFill>
                  <a:prstClr val="black"/>
                </a:solidFill>
              </a:rPr>
              <a:t>of a street with police vans cordoning off a road is given, as a report of joyriders who accidentally kill pedestrians by knocking over a tree is given. A </a:t>
            </a:r>
            <a:r>
              <a:rPr lang="en-US" sz="1200" b="1" dirty="0">
                <a:solidFill>
                  <a:srgbClr val="FF0000"/>
                </a:solidFill>
              </a:rPr>
              <a:t>voice over</a:t>
            </a:r>
            <a:r>
              <a:rPr lang="en-US" sz="1200" dirty="0">
                <a:solidFill>
                  <a:srgbClr val="FF0000"/>
                </a:solidFill>
              </a:rPr>
              <a:t> </a:t>
            </a:r>
            <a:r>
              <a:rPr lang="en-US" sz="1200" dirty="0">
                <a:solidFill>
                  <a:prstClr val="black"/>
                </a:solidFill>
              </a:rPr>
              <a:t>from the studio is given to announce this. This </a:t>
            </a:r>
            <a:r>
              <a:rPr lang="en-US" sz="1200" b="1" dirty="0">
                <a:solidFill>
                  <a:srgbClr val="FF0000"/>
                </a:solidFill>
              </a:rPr>
              <a:t>outside broadcast</a:t>
            </a:r>
            <a:r>
              <a:rPr lang="en-US" sz="1200" dirty="0">
                <a:solidFill>
                  <a:srgbClr val="FF0000"/>
                </a:solidFill>
              </a:rPr>
              <a:t> </a:t>
            </a:r>
            <a:r>
              <a:rPr lang="en-US" sz="1200" dirty="0">
                <a:solidFill>
                  <a:prstClr val="black"/>
                </a:solidFill>
              </a:rPr>
              <a:t>identifies how a local tragic story has national significance. Whilst the </a:t>
            </a:r>
            <a:r>
              <a:rPr lang="en-US" sz="1200" dirty="0" err="1">
                <a:solidFill>
                  <a:prstClr val="black"/>
                </a:solidFill>
              </a:rPr>
              <a:t>Brexit</a:t>
            </a:r>
            <a:r>
              <a:rPr lang="en-US" sz="1200" dirty="0">
                <a:solidFill>
                  <a:prstClr val="black"/>
                </a:solidFill>
              </a:rPr>
              <a:t> report was considered the most important, this shocking story was considered the second most important headline that day with the </a:t>
            </a:r>
            <a:r>
              <a:rPr lang="en-US" sz="1200" b="1" dirty="0">
                <a:solidFill>
                  <a:srgbClr val="FF0000"/>
                </a:solidFill>
              </a:rPr>
              <a:t>rolling news coverage</a:t>
            </a:r>
            <a:r>
              <a:rPr lang="en-US" sz="1200" dirty="0">
                <a:solidFill>
                  <a:prstClr val="black"/>
                </a:solidFill>
              </a:rPr>
              <a:t> with </a:t>
            </a:r>
            <a:r>
              <a:rPr lang="en-US" sz="1200" b="1" dirty="0">
                <a:solidFill>
                  <a:srgbClr val="FF0000"/>
                </a:solidFill>
              </a:rPr>
              <a:t>general views</a:t>
            </a:r>
            <a:r>
              <a:rPr lang="en-US" sz="1200" dirty="0">
                <a:solidFill>
                  <a:srgbClr val="FF0000"/>
                </a:solidFill>
              </a:rPr>
              <a:t> </a:t>
            </a:r>
            <a:r>
              <a:rPr lang="en-US" sz="1200" dirty="0">
                <a:solidFill>
                  <a:prstClr val="black"/>
                </a:solidFill>
              </a:rPr>
              <a:t>of the scenario. The effect on the spectator is how possible something this horrible could be. The streets seem like a typical town. It reveals the </a:t>
            </a:r>
            <a:r>
              <a:rPr lang="en-US" sz="1200" b="1" dirty="0">
                <a:solidFill>
                  <a:srgbClr val="FF0000"/>
                </a:solidFill>
              </a:rPr>
              <a:t>ideology </a:t>
            </a:r>
            <a:r>
              <a:rPr lang="en-US" sz="1200" dirty="0">
                <a:solidFill>
                  <a:prstClr val="black"/>
                </a:solidFill>
              </a:rPr>
              <a:t>of the news report: to rebuke illegal activity in suburban areas with an authoritative tone</a:t>
            </a:r>
            <a:r>
              <a:rPr lang="en-US" sz="1200" dirty="0" smtClean="0">
                <a:solidFill>
                  <a:prstClr val="black"/>
                </a:solidFill>
              </a:rPr>
              <a:t>.</a:t>
            </a:r>
          </a:p>
          <a:p>
            <a:endParaRPr lang="en-US" sz="1200" dirty="0">
              <a:solidFill>
                <a:prstClr val="black"/>
              </a:solidFill>
            </a:endParaRPr>
          </a:p>
          <a:p>
            <a:r>
              <a:rPr lang="en-US" sz="1200" dirty="0">
                <a:solidFill>
                  <a:prstClr val="black"/>
                </a:solidFill>
              </a:rPr>
              <a:t>Another drumbeat announces a third report with a cut to a </a:t>
            </a:r>
            <a:r>
              <a:rPr lang="en-US" sz="1200" b="1" dirty="0">
                <a:solidFill>
                  <a:srgbClr val="FF0000"/>
                </a:solidFill>
              </a:rPr>
              <a:t>zoomed in close up</a:t>
            </a:r>
            <a:r>
              <a:rPr lang="en-US" sz="1200" dirty="0">
                <a:solidFill>
                  <a:srgbClr val="FF0000"/>
                </a:solidFill>
              </a:rPr>
              <a:t> </a:t>
            </a:r>
            <a:r>
              <a:rPr lang="en-US" sz="1200" dirty="0">
                <a:solidFill>
                  <a:prstClr val="black"/>
                </a:solidFill>
              </a:rPr>
              <a:t>of a photograph of an Iranian couple which challenges the state TV </a:t>
            </a:r>
            <a:r>
              <a:rPr lang="en-US" sz="1200" b="1" dirty="0">
                <a:solidFill>
                  <a:srgbClr val="FF0000"/>
                </a:solidFill>
              </a:rPr>
              <a:t>propaganda</a:t>
            </a:r>
            <a:r>
              <a:rPr lang="en-US" sz="1200" b="1" dirty="0">
                <a:solidFill>
                  <a:prstClr val="black"/>
                </a:solidFill>
              </a:rPr>
              <a:t> </a:t>
            </a:r>
            <a:r>
              <a:rPr lang="en-US" sz="1200" dirty="0">
                <a:solidFill>
                  <a:prstClr val="black"/>
                </a:solidFill>
              </a:rPr>
              <a:t>to </a:t>
            </a:r>
            <a:r>
              <a:rPr lang="en-US" sz="1200" dirty="0" err="1">
                <a:solidFill>
                  <a:prstClr val="black"/>
                </a:solidFill>
              </a:rPr>
              <a:t>villainise</a:t>
            </a:r>
            <a:r>
              <a:rPr lang="en-US" sz="1200" dirty="0">
                <a:solidFill>
                  <a:prstClr val="black"/>
                </a:solidFill>
              </a:rPr>
              <a:t> them. A </a:t>
            </a:r>
            <a:r>
              <a:rPr lang="en-US" sz="1200" b="1" dirty="0">
                <a:solidFill>
                  <a:srgbClr val="FF0000"/>
                </a:solidFill>
              </a:rPr>
              <a:t>general view</a:t>
            </a:r>
            <a:r>
              <a:rPr lang="en-US" sz="1200" dirty="0">
                <a:solidFill>
                  <a:srgbClr val="FF0000"/>
                </a:solidFill>
              </a:rPr>
              <a:t> </a:t>
            </a:r>
            <a:r>
              <a:rPr lang="en-US" sz="1200" dirty="0">
                <a:solidFill>
                  <a:prstClr val="black"/>
                </a:solidFill>
              </a:rPr>
              <a:t>of this photograph is used because they do not have filmed coverage of the couple in question. The </a:t>
            </a:r>
            <a:r>
              <a:rPr lang="en-US" sz="1200" b="1" dirty="0">
                <a:solidFill>
                  <a:srgbClr val="FF0000"/>
                </a:solidFill>
              </a:rPr>
              <a:t>zooming in</a:t>
            </a:r>
            <a:r>
              <a:rPr lang="en-US" sz="1200" dirty="0">
                <a:solidFill>
                  <a:srgbClr val="FF0000"/>
                </a:solidFill>
              </a:rPr>
              <a:t> </a:t>
            </a:r>
            <a:r>
              <a:rPr lang="en-US" sz="1200" dirty="0">
                <a:solidFill>
                  <a:prstClr val="black"/>
                </a:solidFill>
              </a:rPr>
              <a:t>heightens the dramatic tension surrounding the report. The continuing </a:t>
            </a:r>
            <a:r>
              <a:rPr lang="en-US" sz="1200" b="1" dirty="0">
                <a:solidFill>
                  <a:srgbClr val="FF0000"/>
                </a:solidFill>
              </a:rPr>
              <a:t>non-</a:t>
            </a:r>
            <a:r>
              <a:rPr lang="en-US" sz="1200" b="1" dirty="0" err="1">
                <a:solidFill>
                  <a:srgbClr val="FF0000"/>
                </a:solidFill>
              </a:rPr>
              <a:t>diagetic</a:t>
            </a:r>
            <a:r>
              <a:rPr lang="en-US" sz="1200" b="1" dirty="0">
                <a:solidFill>
                  <a:srgbClr val="FF0000"/>
                </a:solidFill>
              </a:rPr>
              <a:t> </a:t>
            </a:r>
            <a:r>
              <a:rPr lang="en-US" sz="1200" dirty="0">
                <a:solidFill>
                  <a:prstClr val="black"/>
                </a:solidFill>
              </a:rPr>
              <a:t>background music reinforces this. The effect on the spectator is to identify how the news report seeks to</a:t>
            </a:r>
            <a:r>
              <a:rPr lang="en-US" sz="1200" b="1" dirty="0">
                <a:solidFill>
                  <a:srgbClr val="FF0000"/>
                </a:solidFill>
              </a:rPr>
              <a:t> inform</a:t>
            </a:r>
            <a:r>
              <a:rPr lang="en-US" sz="1200" dirty="0">
                <a:solidFill>
                  <a:srgbClr val="FF0000"/>
                </a:solidFill>
              </a:rPr>
              <a:t> </a:t>
            </a:r>
            <a:r>
              <a:rPr lang="en-US" sz="1200" dirty="0">
                <a:solidFill>
                  <a:prstClr val="black"/>
                </a:solidFill>
              </a:rPr>
              <a:t>about key social and political events that would be considered </a:t>
            </a:r>
            <a:r>
              <a:rPr lang="en-US" sz="1200" b="1" dirty="0">
                <a:solidFill>
                  <a:srgbClr val="FF0000"/>
                </a:solidFill>
              </a:rPr>
              <a:t>‘in the public interest</a:t>
            </a:r>
            <a:r>
              <a:rPr lang="en-US" sz="1200" b="1" dirty="0" smtClean="0">
                <a:solidFill>
                  <a:srgbClr val="FF0000"/>
                </a:solidFill>
              </a:rPr>
              <a:t>’</a:t>
            </a:r>
            <a:r>
              <a:rPr lang="en-US" sz="1200" dirty="0" smtClean="0">
                <a:solidFill>
                  <a:prstClr val="black"/>
                </a:solidFill>
              </a:rPr>
              <a:t>.</a:t>
            </a:r>
          </a:p>
          <a:p>
            <a:endParaRPr lang="en-US" sz="1200" dirty="0">
              <a:solidFill>
                <a:prstClr val="black"/>
              </a:solidFill>
            </a:endParaRPr>
          </a:p>
          <a:p>
            <a:r>
              <a:rPr lang="en-US" sz="1200" dirty="0">
                <a:solidFill>
                  <a:prstClr val="black"/>
                </a:solidFill>
              </a:rPr>
              <a:t>The fourth report features a </a:t>
            </a:r>
            <a:r>
              <a:rPr lang="en-US" sz="1200" b="1" dirty="0">
                <a:solidFill>
                  <a:srgbClr val="FF0000"/>
                </a:solidFill>
              </a:rPr>
              <a:t>general view</a:t>
            </a:r>
            <a:r>
              <a:rPr lang="en-US" sz="1200" dirty="0">
                <a:solidFill>
                  <a:srgbClr val="FF0000"/>
                </a:solidFill>
              </a:rPr>
              <a:t> </a:t>
            </a:r>
            <a:r>
              <a:rPr lang="en-US" sz="1200" dirty="0">
                <a:solidFill>
                  <a:prstClr val="black"/>
                </a:solidFill>
              </a:rPr>
              <a:t>of “a special report from Lake Victoria” with a </a:t>
            </a:r>
            <a:r>
              <a:rPr lang="en-US" sz="1200" b="1" dirty="0">
                <a:solidFill>
                  <a:srgbClr val="FF0000"/>
                </a:solidFill>
              </a:rPr>
              <a:t>slow-motion shot</a:t>
            </a:r>
            <a:r>
              <a:rPr lang="en-US" sz="1200" dirty="0">
                <a:solidFill>
                  <a:srgbClr val="FF0000"/>
                </a:solidFill>
              </a:rPr>
              <a:t> </a:t>
            </a:r>
            <a:r>
              <a:rPr lang="en-US" sz="1200" dirty="0">
                <a:solidFill>
                  <a:prstClr val="black"/>
                </a:solidFill>
              </a:rPr>
              <a:t>of a man at sunset throwing a fishing net into the lake. There is </a:t>
            </a:r>
            <a:r>
              <a:rPr lang="en-US" sz="1200" b="1" dirty="0" err="1">
                <a:solidFill>
                  <a:srgbClr val="FF0000"/>
                </a:solidFill>
              </a:rPr>
              <a:t>diagetic</a:t>
            </a:r>
            <a:r>
              <a:rPr lang="en-US" sz="1200" b="1" dirty="0">
                <a:solidFill>
                  <a:srgbClr val="FF0000"/>
                </a:solidFill>
              </a:rPr>
              <a:t> music</a:t>
            </a:r>
            <a:r>
              <a:rPr lang="en-US" sz="1200" dirty="0">
                <a:solidFill>
                  <a:srgbClr val="FF0000"/>
                </a:solidFill>
              </a:rPr>
              <a:t> </a:t>
            </a:r>
            <a:r>
              <a:rPr lang="en-US" sz="1200" dirty="0">
                <a:solidFill>
                  <a:prstClr val="black"/>
                </a:solidFill>
              </a:rPr>
              <a:t>where locals play on drums. It cuts to an </a:t>
            </a:r>
            <a:r>
              <a:rPr lang="en-US" sz="1200" b="1" dirty="0">
                <a:solidFill>
                  <a:srgbClr val="FF0000"/>
                </a:solidFill>
              </a:rPr>
              <a:t>establishing shot</a:t>
            </a:r>
            <a:r>
              <a:rPr lang="en-US" sz="1200" dirty="0">
                <a:solidFill>
                  <a:srgbClr val="FF0000"/>
                </a:solidFill>
              </a:rPr>
              <a:t> </a:t>
            </a:r>
            <a:r>
              <a:rPr lang="en-US" sz="1200" dirty="0">
                <a:solidFill>
                  <a:prstClr val="black"/>
                </a:solidFill>
              </a:rPr>
              <a:t>of a lake, which the presenter reports, “is slowly dying”. This </a:t>
            </a:r>
            <a:r>
              <a:rPr lang="en-US" sz="1200" b="1" dirty="0">
                <a:solidFill>
                  <a:srgbClr val="FF0000"/>
                </a:solidFill>
              </a:rPr>
              <a:t>outside broadcast</a:t>
            </a:r>
            <a:r>
              <a:rPr lang="en-US" sz="1200" dirty="0">
                <a:solidFill>
                  <a:srgbClr val="FF0000"/>
                </a:solidFill>
              </a:rPr>
              <a:t> </a:t>
            </a:r>
            <a:r>
              <a:rPr lang="en-US" sz="1200" dirty="0">
                <a:solidFill>
                  <a:prstClr val="black"/>
                </a:solidFill>
              </a:rPr>
              <a:t>illustrates the danger of global warming and the effect of a ravaged landscape due to a poor maintenance of the environment. The fact that this is highlighted as a ‘special report’ from other </a:t>
            </a:r>
            <a:r>
              <a:rPr lang="en-US" sz="1200" b="1" dirty="0">
                <a:solidFill>
                  <a:srgbClr val="FF0000"/>
                </a:solidFill>
              </a:rPr>
              <a:t>news correspondents</a:t>
            </a:r>
            <a:r>
              <a:rPr lang="en-US" sz="1200" dirty="0">
                <a:solidFill>
                  <a:srgbClr val="FF0000"/>
                </a:solidFill>
              </a:rPr>
              <a:t> </a:t>
            </a:r>
            <a:r>
              <a:rPr lang="en-US" sz="1200" dirty="0">
                <a:solidFill>
                  <a:prstClr val="black"/>
                </a:solidFill>
              </a:rPr>
              <a:t>suggests that it has extra significance and importance. This report has an environmental</a:t>
            </a:r>
            <a:r>
              <a:rPr lang="en-US" sz="1200" b="1" dirty="0">
                <a:solidFill>
                  <a:srgbClr val="FF0000"/>
                </a:solidFill>
              </a:rPr>
              <a:t> ideological</a:t>
            </a:r>
            <a:r>
              <a:rPr lang="en-US" sz="1200" dirty="0">
                <a:solidFill>
                  <a:srgbClr val="FF0000"/>
                </a:solidFill>
              </a:rPr>
              <a:t> </a:t>
            </a:r>
            <a:r>
              <a:rPr lang="en-US" sz="1200" dirty="0">
                <a:solidFill>
                  <a:prstClr val="black"/>
                </a:solidFill>
              </a:rPr>
              <a:t>agenda which seeks to raise awareness towards stewardship of our environment. It shows that the news station (specifically with this report) has a </a:t>
            </a:r>
            <a:r>
              <a:rPr lang="en-US" sz="1200" b="1" dirty="0">
                <a:solidFill>
                  <a:srgbClr val="FF0000"/>
                </a:solidFill>
              </a:rPr>
              <a:t>bias</a:t>
            </a:r>
            <a:r>
              <a:rPr lang="en-US" sz="1200" dirty="0">
                <a:solidFill>
                  <a:prstClr val="black"/>
                </a:solidFill>
              </a:rPr>
              <a:t> towards left-leaning agendas</a:t>
            </a:r>
            <a:r>
              <a:rPr lang="en-US" sz="1200" dirty="0" smtClean="0">
                <a:solidFill>
                  <a:prstClr val="black"/>
                </a:solidFill>
              </a:rPr>
              <a:t>.</a:t>
            </a:r>
          </a:p>
          <a:p>
            <a:endParaRPr lang="en-US" sz="1200" dirty="0">
              <a:solidFill>
                <a:prstClr val="black"/>
              </a:solidFill>
            </a:endParaRPr>
          </a:p>
          <a:p>
            <a:r>
              <a:rPr lang="en-US" sz="1200" dirty="0">
                <a:solidFill>
                  <a:prstClr val="black"/>
                </a:solidFill>
              </a:rPr>
              <a:t>The final headline begins with the rolling coverage convention</a:t>
            </a:r>
            <a:r>
              <a:rPr lang="en-US" sz="1200" b="1" dirty="0">
                <a:solidFill>
                  <a:srgbClr val="FF0000"/>
                </a:solidFill>
              </a:rPr>
              <a:t> “and finally”</a:t>
            </a:r>
            <a:r>
              <a:rPr lang="en-US" sz="1200" dirty="0">
                <a:solidFill>
                  <a:prstClr val="black"/>
                </a:solidFill>
              </a:rPr>
              <a:t> to give a general view report of an Ashes cricket match which England lost to Australia. The </a:t>
            </a:r>
            <a:r>
              <a:rPr lang="en-US" sz="1200" b="1" dirty="0">
                <a:solidFill>
                  <a:srgbClr val="FF0000"/>
                </a:solidFill>
              </a:rPr>
              <a:t>voiceover</a:t>
            </a:r>
            <a:r>
              <a:rPr lang="en-US" sz="1200" dirty="0">
                <a:solidFill>
                  <a:prstClr val="black"/>
                </a:solidFill>
              </a:rPr>
              <a:t> report from the anchor asks the rhetorical question: “are England heading for defeat?” The news </a:t>
            </a:r>
            <a:r>
              <a:rPr lang="en-US" sz="1200" dirty="0" err="1">
                <a:solidFill>
                  <a:prstClr val="black"/>
                </a:solidFill>
              </a:rPr>
              <a:t>programme</a:t>
            </a:r>
            <a:r>
              <a:rPr lang="en-US" sz="1200" dirty="0">
                <a:solidFill>
                  <a:prstClr val="black"/>
                </a:solidFill>
              </a:rPr>
              <a:t> theme tune and introductory </a:t>
            </a:r>
            <a:r>
              <a:rPr lang="en-US" sz="1200" b="1" dirty="0">
                <a:solidFill>
                  <a:srgbClr val="FF0000"/>
                </a:solidFill>
              </a:rPr>
              <a:t>title sequence and graphics montage </a:t>
            </a:r>
            <a:r>
              <a:rPr lang="en-US" sz="1200" dirty="0">
                <a:solidFill>
                  <a:prstClr val="black"/>
                </a:solidFill>
              </a:rPr>
              <a:t>follow. This </a:t>
            </a:r>
            <a:r>
              <a:rPr lang="en-US" sz="1200" b="1" dirty="0">
                <a:solidFill>
                  <a:srgbClr val="FF0000"/>
                </a:solidFill>
              </a:rPr>
              <a:t>outside broadcast</a:t>
            </a:r>
            <a:r>
              <a:rPr lang="en-US" sz="1200" dirty="0">
                <a:solidFill>
                  <a:prstClr val="black"/>
                </a:solidFill>
              </a:rPr>
              <a:t> features </a:t>
            </a:r>
            <a:r>
              <a:rPr lang="en-US" sz="1200" b="1" dirty="0">
                <a:solidFill>
                  <a:srgbClr val="FF0000"/>
                </a:solidFill>
              </a:rPr>
              <a:t>highlights</a:t>
            </a:r>
            <a:r>
              <a:rPr lang="en-US" sz="1200" dirty="0">
                <a:solidFill>
                  <a:prstClr val="black"/>
                </a:solidFill>
              </a:rPr>
              <a:t> from the cricket match and is a light-hearted counterpoint to the severe headlines that feature throughout the rest of the news report. This acts as a book-end to the headline news briefing. The producer's intent is to soften the effect of </a:t>
            </a:r>
            <a:r>
              <a:rPr lang="en-US" sz="1200" b="1" dirty="0">
                <a:solidFill>
                  <a:srgbClr val="FF0000"/>
                </a:solidFill>
              </a:rPr>
              <a:t>hard-hitting news reports</a:t>
            </a:r>
            <a:r>
              <a:rPr lang="en-US" sz="1200" dirty="0">
                <a:solidFill>
                  <a:prstClr val="black"/>
                </a:solidFill>
              </a:rPr>
              <a:t> on the spectator by showing that 'it is not all doom and gloom'. The </a:t>
            </a:r>
            <a:r>
              <a:rPr lang="en-US" sz="1200" b="1" dirty="0">
                <a:solidFill>
                  <a:srgbClr val="FF0000"/>
                </a:solidFill>
              </a:rPr>
              <a:t>ideology</a:t>
            </a:r>
            <a:r>
              <a:rPr lang="en-US" sz="1200" dirty="0">
                <a:solidFill>
                  <a:prstClr val="black"/>
                </a:solidFill>
              </a:rPr>
              <a:t> of the show is represent </a:t>
            </a:r>
            <a:r>
              <a:rPr lang="en-US" sz="1200" b="1" dirty="0">
                <a:solidFill>
                  <a:srgbClr val="FF0000"/>
                </a:solidFill>
              </a:rPr>
              <a:t>balance and impartiality</a:t>
            </a:r>
            <a:r>
              <a:rPr lang="en-US" sz="1200" dirty="0">
                <a:solidFill>
                  <a:prstClr val="black"/>
                </a:solidFill>
              </a:rPr>
              <a:t>, whilst attempting to </a:t>
            </a:r>
            <a:r>
              <a:rPr lang="en-US" sz="1200" b="1" dirty="0">
                <a:solidFill>
                  <a:srgbClr val="FF0000"/>
                </a:solidFill>
              </a:rPr>
              <a:t>educate, inform and entertain</a:t>
            </a:r>
            <a:r>
              <a:rPr lang="en-US" sz="1200" dirty="0">
                <a:solidFill>
                  <a:prstClr val="black"/>
                </a:solidFill>
              </a:rPr>
              <a:t>. This last report is intended to entertain. </a:t>
            </a:r>
          </a:p>
        </p:txBody>
      </p:sp>
      <p:sp>
        <p:nvSpPr>
          <p:cNvPr id="8" name="Rectangle 7"/>
          <p:cNvSpPr/>
          <p:nvPr/>
        </p:nvSpPr>
        <p:spPr>
          <a:xfrm>
            <a:off x="212944" y="216378"/>
            <a:ext cx="11916425" cy="1015663"/>
          </a:xfrm>
          <a:prstGeom prst="rect">
            <a:avLst/>
          </a:prstGeom>
        </p:spPr>
        <p:txBody>
          <a:bodyPr wrap="square">
            <a:spAutoFit/>
          </a:bodyPr>
          <a:lstStyle/>
          <a:p>
            <a:r>
              <a:rPr lang="en-US" sz="3000" b="1" dirty="0">
                <a:solidFill>
                  <a:srgbClr val="0070C0"/>
                </a:solidFill>
              </a:rPr>
              <a:t>How does the </a:t>
            </a:r>
            <a:r>
              <a:rPr lang="en-US" sz="3000" b="1" dirty="0" err="1">
                <a:solidFill>
                  <a:srgbClr val="0070C0"/>
                </a:solidFill>
              </a:rPr>
              <a:t>programme</a:t>
            </a:r>
            <a:r>
              <a:rPr lang="en-US" sz="3000" b="1" dirty="0">
                <a:solidFill>
                  <a:srgbClr val="0070C0"/>
                </a:solidFill>
              </a:rPr>
              <a:t> (BBC News at 10 – Sunday 26</a:t>
            </a:r>
            <a:r>
              <a:rPr lang="en-US" sz="3000" b="1" baseline="30000" dirty="0">
                <a:solidFill>
                  <a:srgbClr val="0070C0"/>
                </a:solidFill>
              </a:rPr>
              <a:t>th</a:t>
            </a:r>
            <a:r>
              <a:rPr lang="en-US" sz="3000" b="1" dirty="0">
                <a:solidFill>
                  <a:srgbClr val="0070C0"/>
                </a:solidFill>
              </a:rPr>
              <a:t> November 2017) apply conventions of a TV News show in order to present the news?</a:t>
            </a:r>
            <a:endParaRPr lang="en-GB" sz="3000" dirty="0"/>
          </a:p>
        </p:txBody>
      </p:sp>
    </p:spTree>
    <p:extLst>
      <p:ext uri="{BB962C8B-B14F-4D97-AF65-F5344CB8AC3E}">
        <p14:creationId xmlns:p14="http://schemas.microsoft.com/office/powerpoint/2010/main" val="3794250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accent4">
              <a:lumMod val="20000"/>
              <a:lumOff val="80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Table 3"/>
          <p:cNvGraphicFramePr>
            <a:graphicFrameLocks noGrp="1"/>
          </p:cNvGraphicFramePr>
          <p:nvPr>
            <p:extLst/>
          </p:nvPr>
        </p:nvGraphicFramePr>
        <p:xfrm>
          <a:off x="200418" y="606931"/>
          <a:ext cx="11736885" cy="6096000"/>
        </p:xfrm>
        <a:graphic>
          <a:graphicData uri="http://schemas.openxmlformats.org/drawingml/2006/table">
            <a:tbl>
              <a:tblPr firstRow="1" bandRow="1">
                <a:tableStyleId>{5C22544A-7EE6-4342-B048-85BDC9FD1C3A}</a:tableStyleId>
              </a:tblPr>
              <a:tblGrid>
                <a:gridCol w="3912295">
                  <a:extLst>
                    <a:ext uri="{9D8B030D-6E8A-4147-A177-3AD203B41FA5}">
                      <a16:colId xmlns:a16="http://schemas.microsoft.com/office/drawing/2014/main" val="1922712536"/>
                    </a:ext>
                  </a:extLst>
                </a:gridCol>
                <a:gridCol w="3912295">
                  <a:extLst>
                    <a:ext uri="{9D8B030D-6E8A-4147-A177-3AD203B41FA5}">
                      <a16:colId xmlns:a16="http://schemas.microsoft.com/office/drawing/2014/main" val="2350094531"/>
                    </a:ext>
                  </a:extLst>
                </a:gridCol>
                <a:gridCol w="3912295">
                  <a:extLst>
                    <a:ext uri="{9D8B030D-6E8A-4147-A177-3AD203B41FA5}">
                      <a16:colId xmlns:a16="http://schemas.microsoft.com/office/drawing/2014/main" val="3481768502"/>
                    </a:ext>
                  </a:extLst>
                </a:gridCol>
              </a:tblGrid>
              <a:tr h="0">
                <a:tc>
                  <a:txBody>
                    <a:bodyPr/>
                    <a:lstStyle/>
                    <a:p>
                      <a:r>
                        <a:rPr lang="en-GB" sz="1600" dirty="0" smtClean="0"/>
                        <a:t>Denotation</a:t>
                      </a:r>
                      <a:endParaRPr lang="en-GB" sz="1600" dirty="0"/>
                    </a:p>
                  </a:txBody>
                  <a:tcPr/>
                </a:tc>
                <a:tc>
                  <a:txBody>
                    <a:bodyPr/>
                    <a:lstStyle/>
                    <a:p>
                      <a:r>
                        <a:rPr lang="en-GB" sz="1600" dirty="0" smtClean="0"/>
                        <a:t>Connotation</a:t>
                      </a:r>
                      <a:endParaRPr lang="en-GB" sz="1600" dirty="0"/>
                    </a:p>
                  </a:txBody>
                  <a:tcPr/>
                </a:tc>
                <a:tc>
                  <a:txBody>
                    <a:bodyPr/>
                    <a:lstStyle/>
                    <a:p>
                      <a:r>
                        <a:rPr lang="en-GB" sz="1600" dirty="0" smtClean="0"/>
                        <a:t>Effect</a:t>
                      </a:r>
                      <a:endParaRPr lang="en-GB" sz="1600" dirty="0"/>
                    </a:p>
                  </a:txBody>
                  <a:tcPr/>
                </a:tc>
                <a:extLst>
                  <a:ext uri="{0D108BD9-81ED-4DB2-BD59-A6C34878D82A}">
                    <a16:rowId xmlns:a16="http://schemas.microsoft.com/office/drawing/2014/main" val="2117041690"/>
                  </a:ext>
                </a:extLst>
              </a:tr>
              <a:tr h="0">
                <a:tc>
                  <a:txBody>
                    <a:bodyPr/>
                    <a:lstStyle/>
                    <a:p>
                      <a:r>
                        <a:rPr lang="en-US" sz="1200" dirty="0" smtClean="0"/>
                        <a:t>The </a:t>
                      </a:r>
                      <a:r>
                        <a:rPr lang="en-US" sz="1200" b="1" dirty="0" smtClean="0">
                          <a:solidFill>
                            <a:srgbClr val="FF0000"/>
                          </a:solidFill>
                        </a:rPr>
                        <a:t>medium close up direct address shot</a:t>
                      </a:r>
                      <a:r>
                        <a:rPr lang="en-US" sz="1200" dirty="0" smtClean="0">
                          <a:solidFill>
                            <a:srgbClr val="FF0000"/>
                          </a:solidFill>
                        </a:rPr>
                        <a:t> </a:t>
                      </a:r>
                      <a:r>
                        <a:rPr lang="en-US" sz="1200" dirty="0" smtClean="0">
                          <a:solidFill>
                            <a:prstClr val="black"/>
                          </a:solidFill>
                        </a:rPr>
                        <a:t>of a female anchor in a green suit saying “The growing divide between the UK and the Irish republic…”</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a:t>
                      </a:r>
                      <a:r>
                        <a:rPr lang="en-US" sz="1200" dirty="0" smtClean="0">
                          <a:solidFill>
                            <a:prstClr val="black"/>
                          </a:solidFill>
                        </a:rPr>
                        <a:t>shows that this is serious headline news regarding </a:t>
                      </a:r>
                      <a:r>
                        <a:rPr lang="en-US" sz="1200" dirty="0" err="1" smtClean="0">
                          <a:solidFill>
                            <a:prstClr val="black"/>
                          </a:solidFill>
                        </a:rPr>
                        <a:t>Brexit</a:t>
                      </a:r>
                      <a:r>
                        <a:rPr lang="en-US" sz="1200" dirty="0" smtClean="0">
                          <a:solidFill>
                            <a:prstClr val="black"/>
                          </a:solidFill>
                        </a:rPr>
                        <a:t>. The </a:t>
                      </a:r>
                      <a:r>
                        <a:rPr lang="en-US" sz="1200" b="1" dirty="0" smtClean="0">
                          <a:solidFill>
                            <a:srgbClr val="FF0000"/>
                          </a:solidFill>
                        </a:rPr>
                        <a:t>non-</a:t>
                      </a:r>
                      <a:r>
                        <a:rPr lang="en-US" sz="1200" b="1" dirty="0" err="1" smtClean="0">
                          <a:solidFill>
                            <a:srgbClr val="FF0000"/>
                          </a:solidFill>
                        </a:rPr>
                        <a:t>diagetic</a:t>
                      </a:r>
                      <a:r>
                        <a:rPr lang="en-US" sz="1200" b="1" dirty="0" smtClean="0">
                          <a:solidFill>
                            <a:srgbClr val="FF0000"/>
                          </a:solidFill>
                        </a:rPr>
                        <a:t> drumbeat</a:t>
                      </a:r>
                      <a:r>
                        <a:rPr lang="en-US" sz="1200" dirty="0" smtClean="0">
                          <a:solidFill>
                            <a:srgbClr val="FF0000"/>
                          </a:solidFill>
                        </a:rPr>
                        <a:t> </a:t>
                      </a:r>
                      <a:r>
                        <a:rPr lang="en-US" sz="1200" dirty="0" smtClean="0">
                          <a:solidFill>
                            <a:prstClr val="black"/>
                          </a:solidFill>
                        </a:rPr>
                        <a:t>gives the impression of a new story and the whole </a:t>
                      </a:r>
                      <a:r>
                        <a:rPr lang="en-US" sz="1200" b="1" dirty="0" smtClean="0">
                          <a:solidFill>
                            <a:srgbClr val="FF0000"/>
                          </a:solidFill>
                        </a:rPr>
                        <a:t>news package</a:t>
                      </a:r>
                      <a:r>
                        <a:rPr lang="en-US" sz="1200" dirty="0" smtClean="0">
                          <a:solidFill>
                            <a:srgbClr val="FF0000"/>
                          </a:solidFill>
                        </a:rPr>
                        <a:t> </a:t>
                      </a:r>
                      <a:r>
                        <a:rPr lang="en-US" sz="1200" dirty="0" smtClean="0">
                          <a:solidFill>
                            <a:prstClr val="black"/>
                          </a:solidFill>
                        </a:rPr>
                        <a:t>is </a:t>
                      </a:r>
                      <a:r>
                        <a:rPr lang="en-US" sz="1200" dirty="0" err="1" smtClean="0">
                          <a:solidFill>
                            <a:prstClr val="black"/>
                          </a:solidFill>
                        </a:rPr>
                        <a:t>summarised</a:t>
                      </a:r>
                      <a:r>
                        <a:rPr lang="en-US" sz="1200" dirty="0" smtClean="0">
                          <a:solidFill>
                            <a:prstClr val="black"/>
                          </a:solidFill>
                        </a:rPr>
                        <a:t> within a matter of seconds. </a:t>
                      </a:r>
                      <a:endParaRPr lang="en-GB" sz="1200" dirty="0" smtClean="0"/>
                    </a:p>
                  </a:txBody>
                  <a:tcPr/>
                </a:tc>
                <a:tc>
                  <a:txBody>
                    <a:bodyPr/>
                    <a:lstStyle/>
                    <a:p>
                      <a:r>
                        <a:rPr lang="en-US" sz="1200" dirty="0" smtClean="0">
                          <a:solidFill>
                            <a:prstClr val="black"/>
                          </a:solidFill>
                        </a:rPr>
                        <a:t>The effect on the spectator is to prepare for a formal presentation of </a:t>
                      </a:r>
                      <a:r>
                        <a:rPr lang="en-US" sz="1200" b="1" dirty="0" smtClean="0">
                          <a:solidFill>
                            <a:srgbClr val="FF0000"/>
                          </a:solidFill>
                        </a:rPr>
                        <a:t>public service news broadcasting</a:t>
                      </a:r>
                      <a:r>
                        <a:rPr lang="en-US" sz="1200" dirty="0" smtClean="0">
                          <a:solidFill>
                            <a:prstClr val="black"/>
                          </a:solidFill>
                        </a:rPr>
                        <a:t>. Her serious tone in introducing the news package conveys the importance of this headline news.</a:t>
                      </a:r>
                      <a:endParaRPr lang="en-GB" sz="1200" dirty="0"/>
                    </a:p>
                  </a:txBody>
                  <a:tcPr/>
                </a:tc>
                <a:extLst>
                  <a:ext uri="{0D108BD9-81ED-4DB2-BD59-A6C34878D82A}">
                    <a16:rowId xmlns:a16="http://schemas.microsoft.com/office/drawing/2014/main" val="226181654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The presenter introduces a second report which is punctuated by another </a:t>
                      </a:r>
                      <a:r>
                        <a:rPr lang="en-US" sz="1200" b="1" dirty="0" smtClean="0">
                          <a:solidFill>
                            <a:srgbClr val="FF0000"/>
                          </a:solidFill>
                        </a:rPr>
                        <a:t>non-</a:t>
                      </a:r>
                      <a:r>
                        <a:rPr lang="en-US" sz="1200" b="1" dirty="0" err="1" smtClean="0">
                          <a:solidFill>
                            <a:srgbClr val="FF0000"/>
                          </a:solidFill>
                        </a:rPr>
                        <a:t>diagetic</a:t>
                      </a:r>
                      <a:r>
                        <a:rPr lang="en-US" sz="1200" b="1" dirty="0" smtClean="0">
                          <a:solidFill>
                            <a:srgbClr val="FF0000"/>
                          </a:solidFill>
                        </a:rPr>
                        <a:t> drumbeat</a:t>
                      </a:r>
                      <a:r>
                        <a:rPr lang="en-US" sz="1200" dirty="0" smtClean="0">
                          <a:solidFill>
                            <a:prstClr val="black"/>
                          </a:solidFill>
                        </a:rPr>
                        <a:t>. The report moves from the </a:t>
                      </a:r>
                      <a:r>
                        <a:rPr lang="en-US" sz="1200" b="1" dirty="0" smtClean="0">
                          <a:solidFill>
                            <a:srgbClr val="FF0000"/>
                          </a:solidFill>
                        </a:rPr>
                        <a:t>studio</a:t>
                      </a:r>
                      <a:r>
                        <a:rPr lang="en-US" sz="1200" dirty="0" smtClean="0">
                          <a:solidFill>
                            <a:prstClr val="black"/>
                          </a:solidFill>
                        </a:rPr>
                        <a:t> back to another </a:t>
                      </a:r>
                      <a:r>
                        <a:rPr lang="en-US" sz="1200" b="1" dirty="0" smtClean="0">
                          <a:solidFill>
                            <a:srgbClr val="FF0000"/>
                          </a:solidFill>
                        </a:rPr>
                        <a:t>news package</a:t>
                      </a:r>
                      <a:r>
                        <a:rPr lang="en-US" sz="1200" dirty="0" smtClean="0">
                          <a:solidFill>
                            <a:prstClr val="black"/>
                          </a:solidFill>
                        </a:rPr>
                        <a:t>. An </a:t>
                      </a:r>
                      <a:r>
                        <a:rPr lang="en-US" sz="1200" b="1" dirty="0" smtClean="0">
                          <a:solidFill>
                            <a:srgbClr val="FF0000"/>
                          </a:solidFill>
                        </a:rPr>
                        <a:t>establishing shot</a:t>
                      </a:r>
                      <a:r>
                        <a:rPr lang="en-US" sz="1200" dirty="0" smtClean="0">
                          <a:solidFill>
                            <a:srgbClr val="FF0000"/>
                          </a:solidFill>
                        </a:rPr>
                        <a:t> </a:t>
                      </a:r>
                      <a:r>
                        <a:rPr lang="en-US" sz="1200" dirty="0" smtClean="0">
                          <a:solidFill>
                            <a:prstClr val="black"/>
                          </a:solidFill>
                        </a:rPr>
                        <a:t>of a street with police vans cordoning off a road is given, as a report of joyriders who accidentally kill pedestrians by knocking over a tree is given. A </a:t>
                      </a:r>
                      <a:r>
                        <a:rPr lang="en-US" sz="1200" b="1" dirty="0" smtClean="0">
                          <a:solidFill>
                            <a:srgbClr val="FF0000"/>
                          </a:solidFill>
                        </a:rPr>
                        <a:t>voice over</a:t>
                      </a:r>
                      <a:r>
                        <a:rPr lang="en-US" sz="1200" dirty="0" smtClean="0">
                          <a:solidFill>
                            <a:srgbClr val="FF0000"/>
                          </a:solidFill>
                        </a:rPr>
                        <a:t> </a:t>
                      </a:r>
                      <a:r>
                        <a:rPr lang="en-US" sz="1200" dirty="0" smtClean="0">
                          <a:solidFill>
                            <a:prstClr val="black"/>
                          </a:solidFill>
                        </a:rPr>
                        <a:t>from the studio is given to announce this. </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This </a:t>
                      </a:r>
                      <a:r>
                        <a:rPr lang="en-US" sz="1200" b="1" dirty="0" smtClean="0">
                          <a:solidFill>
                            <a:srgbClr val="FF0000"/>
                          </a:solidFill>
                        </a:rPr>
                        <a:t>outside broadcast</a:t>
                      </a:r>
                      <a:r>
                        <a:rPr lang="en-US" sz="1200" dirty="0" smtClean="0">
                          <a:solidFill>
                            <a:srgbClr val="FF0000"/>
                          </a:solidFill>
                        </a:rPr>
                        <a:t> </a:t>
                      </a:r>
                      <a:r>
                        <a:rPr lang="en-US" sz="1200" dirty="0" smtClean="0">
                          <a:solidFill>
                            <a:prstClr val="black"/>
                          </a:solidFill>
                        </a:rPr>
                        <a:t>identifies how a local tragic story has national significance. Whilst the </a:t>
                      </a:r>
                      <a:r>
                        <a:rPr lang="en-US" sz="1200" dirty="0" err="1" smtClean="0">
                          <a:solidFill>
                            <a:prstClr val="black"/>
                          </a:solidFill>
                        </a:rPr>
                        <a:t>Brexit</a:t>
                      </a:r>
                      <a:r>
                        <a:rPr lang="en-US" sz="1200" dirty="0" smtClean="0">
                          <a:solidFill>
                            <a:prstClr val="black"/>
                          </a:solidFill>
                        </a:rPr>
                        <a:t> report was considered the most important, this shocking story was considered the second most important headline that day with the </a:t>
                      </a:r>
                      <a:r>
                        <a:rPr lang="en-US" sz="1200" b="1" dirty="0" smtClean="0">
                          <a:solidFill>
                            <a:srgbClr val="FF0000"/>
                          </a:solidFill>
                        </a:rPr>
                        <a:t>rolling news coverage</a:t>
                      </a:r>
                      <a:r>
                        <a:rPr lang="en-US" sz="1200" dirty="0" smtClean="0">
                          <a:solidFill>
                            <a:prstClr val="black"/>
                          </a:solidFill>
                        </a:rPr>
                        <a:t> with </a:t>
                      </a:r>
                      <a:r>
                        <a:rPr lang="en-US" sz="1200" b="1" dirty="0" smtClean="0">
                          <a:solidFill>
                            <a:srgbClr val="FF0000"/>
                          </a:solidFill>
                        </a:rPr>
                        <a:t>general views</a:t>
                      </a:r>
                      <a:r>
                        <a:rPr lang="en-US" sz="1200" dirty="0" smtClean="0">
                          <a:solidFill>
                            <a:srgbClr val="FF0000"/>
                          </a:solidFill>
                        </a:rPr>
                        <a:t> </a:t>
                      </a:r>
                      <a:r>
                        <a:rPr lang="en-US" sz="1200" dirty="0" smtClean="0">
                          <a:solidFill>
                            <a:prstClr val="black"/>
                          </a:solidFill>
                        </a:rPr>
                        <a:t>of the scenario. </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The effect on the spectator is how possible something this horrible could be. The streets seem like a typical town. It reveals the </a:t>
                      </a:r>
                      <a:r>
                        <a:rPr lang="en-US" sz="1200" b="1" dirty="0" smtClean="0">
                          <a:solidFill>
                            <a:srgbClr val="FF0000"/>
                          </a:solidFill>
                        </a:rPr>
                        <a:t>ideology </a:t>
                      </a:r>
                      <a:r>
                        <a:rPr lang="en-US" sz="1200" dirty="0" smtClean="0">
                          <a:solidFill>
                            <a:prstClr val="black"/>
                          </a:solidFill>
                        </a:rPr>
                        <a:t>of the news report: to rebuke illegal activity in suburban areas with an authoritative tone.</a:t>
                      </a:r>
                    </a:p>
                    <a:p>
                      <a:endParaRPr lang="en-GB" sz="1200" dirty="0"/>
                    </a:p>
                  </a:txBody>
                  <a:tcPr/>
                </a:tc>
                <a:extLst>
                  <a:ext uri="{0D108BD9-81ED-4DB2-BD59-A6C34878D82A}">
                    <a16:rowId xmlns:a16="http://schemas.microsoft.com/office/drawing/2014/main" val="21628840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Another drumbeat announces a third report with a cut to a </a:t>
                      </a:r>
                      <a:r>
                        <a:rPr lang="en-US" sz="1200" b="1" dirty="0" smtClean="0">
                          <a:solidFill>
                            <a:srgbClr val="FF0000"/>
                          </a:solidFill>
                        </a:rPr>
                        <a:t>zoomed in close up</a:t>
                      </a:r>
                      <a:r>
                        <a:rPr lang="en-US" sz="1200" dirty="0" smtClean="0">
                          <a:solidFill>
                            <a:srgbClr val="FF0000"/>
                          </a:solidFill>
                        </a:rPr>
                        <a:t> </a:t>
                      </a:r>
                      <a:r>
                        <a:rPr lang="en-US" sz="1200" dirty="0" smtClean="0">
                          <a:solidFill>
                            <a:prstClr val="black"/>
                          </a:solidFill>
                        </a:rPr>
                        <a:t>of a photograph of an Iranian couple which challenges the state TV </a:t>
                      </a:r>
                      <a:r>
                        <a:rPr lang="en-US" sz="1200" b="1" dirty="0" smtClean="0">
                          <a:solidFill>
                            <a:srgbClr val="FF0000"/>
                          </a:solidFill>
                        </a:rPr>
                        <a:t>propaganda</a:t>
                      </a:r>
                      <a:r>
                        <a:rPr lang="en-US" sz="1200" b="1" dirty="0" smtClean="0">
                          <a:solidFill>
                            <a:prstClr val="black"/>
                          </a:solidFill>
                        </a:rPr>
                        <a:t> </a:t>
                      </a:r>
                      <a:r>
                        <a:rPr lang="en-US" sz="1200" dirty="0" smtClean="0">
                          <a:solidFill>
                            <a:prstClr val="black"/>
                          </a:solidFill>
                        </a:rPr>
                        <a:t>to </a:t>
                      </a:r>
                      <a:r>
                        <a:rPr lang="en-US" sz="1200" dirty="0" err="1" smtClean="0">
                          <a:solidFill>
                            <a:prstClr val="black"/>
                          </a:solidFill>
                        </a:rPr>
                        <a:t>villainise</a:t>
                      </a:r>
                      <a:r>
                        <a:rPr lang="en-US" sz="1200" dirty="0" smtClean="0">
                          <a:solidFill>
                            <a:prstClr val="black"/>
                          </a:solidFill>
                        </a:rPr>
                        <a:t> them. </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A </a:t>
                      </a:r>
                      <a:r>
                        <a:rPr lang="en-US" sz="1200" b="1" dirty="0" smtClean="0">
                          <a:solidFill>
                            <a:srgbClr val="FF0000"/>
                          </a:solidFill>
                        </a:rPr>
                        <a:t>general view</a:t>
                      </a:r>
                      <a:r>
                        <a:rPr lang="en-US" sz="1200" dirty="0" smtClean="0">
                          <a:solidFill>
                            <a:srgbClr val="FF0000"/>
                          </a:solidFill>
                        </a:rPr>
                        <a:t> </a:t>
                      </a:r>
                      <a:r>
                        <a:rPr lang="en-US" sz="1200" dirty="0" smtClean="0">
                          <a:solidFill>
                            <a:prstClr val="black"/>
                          </a:solidFill>
                        </a:rPr>
                        <a:t>of this photograph is used because they do not have filmed coverage of the couple in question. The </a:t>
                      </a:r>
                      <a:r>
                        <a:rPr lang="en-US" sz="1200" b="1" dirty="0" smtClean="0">
                          <a:solidFill>
                            <a:srgbClr val="FF0000"/>
                          </a:solidFill>
                        </a:rPr>
                        <a:t>zooming in</a:t>
                      </a:r>
                      <a:r>
                        <a:rPr lang="en-US" sz="1200" dirty="0" smtClean="0">
                          <a:solidFill>
                            <a:srgbClr val="FF0000"/>
                          </a:solidFill>
                        </a:rPr>
                        <a:t> </a:t>
                      </a:r>
                      <a:r>
                        <a:rPr lang="en-US" sz="1200" dirty="0" smtClean="0">
                          <a:solidFill>
                            <a:prstClr val="black"/>
                          </a:solidFill>
                        </a:rPr>
                        <a:t>heightens the dramatic tension surrounding the report. The continuing </a:t>
                      </a:r>
                      <a:r>
                        <a:rPr lang="en-US" sz="1200" b="1" dirty="0" smtClean="0">
                          <a:solidFill>
                            <a:srgbClr val="FF0000"/>
                          </a:solidFill>
                        </a:rPr>
                        <a:t>non-</a:t>
                      </a:r>
                      <a:r>
                        <a:rPr lang="en-US" sz="1200" b="1" dirty="0" err="1" smtClean="0">
                          <a:solidFill>
                            <a:srgbClr val="FF0000"/>
                          </a:solidFill>
                        </a:rPr>
                        <a:t>diagetic</a:t>
                      </a:r>
                      <a:r>
                        <a:rPr lang="en-US" sz="1200" b="1" dirty="0" smtClean="0">
                          <a:solidFill>
                            <a:srgbClr val="FF0000"/>
                          </a:solidFill>
                        </a:rPr>
                        <a:t> </a:t>
                      </a:r>
                      <a:r>
                        <a:rPr lang="en-US" sz="1200" dirty="0" smtClean="0">
                          <a:solidFill>
                            <a:prstClr val="black"/>
                          </a:solidFill>
                        </a:rPr>
                        <a:t>background music reinforces this. </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The effect on the spectator is to identify how the news report seeks to</a:t>
                      </a:r>
                      <a:r>
                        <a:rPr lang="en-US" sz="1200" b="1" dirty="0" smtClean="0">
                          <a:solidFill>
                            <a:srgbClr val="FF0000"/>
                          </a:solidFill>
                        </a:rPr>
                        <a:t> inform</a:t>
                      </a:r>
                      <a:r>
                        <a:rPr lang="en-US" sz="1200" dirty="0" smtClean="0">
                          <a:solidFill>
                            <a:srgbClr val="FF0000"/>
                          </a:solidFill>
                        </a:rPr>
                        <a:t> </a:t>
                      </a:r>
                      <a:r>
                        <a:rPr lang="en-US" sz="1200" dirty="0" smtClean="0">
                          <a:solidFill>
                            <a:prstClr val="black"/>
                          </a:solidFill>
                        </a:rPr>
                        <a:t>about key social and political events that would be considered </a:t>
                      </a:r>
                      <a:r>
                        <a:rPr lang="en-US" sz="1200" b="1" dirty="0" smtClean="0">
                          <a:solidFill>
                            <a:srgbClr val="FF0000"/>
                          </a:solidFill>
                        </a:rPr>
                        <a:t>‘in the public interest’</a:t>
                      </a:r>
                      <a:r>
                        <a:rPr lang="en-US" sz="1200" dirty="0" smtClean="0">
                          <a:solidFill>
                            <a:prstClr val="black"/>
                          </a:solidFill>
                        </a:rPr>
                        <a:t>.</a:t>
                      </a:r>
                    </a:p>
                    <a:p>
                      <a:endParaRPr lang="en-GB" sz="1200" dirty="0"/>
                    </a:p>
                  </a:txBody>
                  <a:tcPr/>
                </a:tc>
                <a:extLst>
                  <a:ext uri="{0D108BD9-81ED-4DB2-BD59-A6C34878D82A}">
                    <a16:rowId xmlns:a16="http://schemas.microsoft.com/office/drawing/2014/main" val="130178046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The fourth report features a </a:t>
                      </a:r>
                      <a:r>
                        <a:rPr lang="en-US" sz="1200" b="1" dirty="0" smtClean="0">
                          <a:solidFill>
                            <a:srgbClr val="FF0000"/>
                          </a:solidFill>
                        </a:rPr>
                        <a:t>general view</a:t>
                      </a:r>
                      <a:r>
                        <a:rPr lang="en-US" sz="1200" dirty="0" smtClean="0">
                          <a:solidFill>
                            <a:srgbClr val="FF0000"/>
                          </a:solidFill>
                        </a:rPr>
                        <a:t> </a:t>
                      </a:r>
                      <a:r>
                        <a:rPr lang="en-US" sz="1200" dirty="0" smtClean="0">
                          <a:solidFill>
                            <a:prstClr val="black"/>
                          </a:solidFill>
                        </a:rPr>
                        <a:t>of “a special report from Lake Victoria” with a </a:t>
                      </a:r>
                      <a:r>
                        <a:rPr lang="en-US" sz="1200" b="1" dirty="0" smtClean="0">
                          <a:solidFill>
                            <a:srgbClr val="FF0000"/>
                          </a:solidFill>
                        </a:rPr>
                        <a:t>slow-motion shot</a:t>
                      </a:r>
                      <a:r>
                        <a:rPr lang="en-US" sz="1200" dirty="0" smtClean="0">
                          <a:solidFill>
                            <a:srgbClr val="FF0000"/>
                          </a:solidFill>
                        </a:rPr>
                        <a:t> </a:t>
                      </a:r>
                      <a:r>
                        <a:rPr lang="en-US" sz="1200" dirty="0" smtClean="0">
                          <a:solidFill>
                            <a:prstClr val="black"/>
                          </a:solidFill>
                        </a:rPr>
                        <a:t>of a man at sunset throwing a fishing net into the lake. There is </a:t>
                      </a:r>
                      <a:r>
                        <a:rPr lang="en-US" sz="1200" b="1" dirty="0" err="1" smtClean="0">
                          <a:solidFill>
                            <a:srgbClr val="FF0000"/>
                          </a:solidFill>
                        </a:rPr>
                        <a:t>diagetic</a:t>
                      </a:r>
                      <a:r>
                        <a:rPr lang="en-US" sz="1200" b="1" dirty="0" smtClean="0">
                          <a:solidFill>
                            <a:srgbClr val="FF0000"/>
                          </a:solidFill>
                        </a:rPr>
                        <a:t> music</a:t>
                      </a:r>
                      <a:r>
                        <a:rPr lang="en-US" sz="1200" dirty="0" smtClean="0">
                          <a:solidFill>
                            <a:srgbClr val="FF0000"/>
                          </a:solidFill>
                        </a:rPr>
                        <a:t> </a:t>
                      </a:r>
                      <a:r>
                        <a:rPr lang="en-US" sz="1200" dirty="0" smtClean="0">
                          <a:solidFill>
                            <a:prstClr val="black"/>
                          </a:solidFill>
                        </a:rPr>
                        <a:t>where locals play on drums. It cuts to an </a:t>
                      </a:r>
                      <a:r>
                        <a:rPr lang="en-US" sz="1200" b="1" dirty="0" smtClean="0">
                          <a:solidFill>
                            <a:srgbClr val="FF0000"/>
                          </a:solidFill>
                        </a:rPr>
                        <a:t>establishing shot</a:t>
                      </a:r>
                      <a:r>
                        <a:rPr lang="en-US" sz="1200" dirty="0" smtClean="0">
                          <a:solidFill>
                            <a:srgbClr val="FF0000"/>
                          </a:solidFill>
                        </a:rPr>
                        <a:t> </a:t>
                      </a:r>
                      <a:r>
                        <a:rPr lang="en-US" sz="1200" dirty="0" smtClean="0">
                          <a:solidFill>
                            <a:prstClr val="black"/>
                          </a:solidFill>
                        </a:rPr>
                        <a:t>of a lake, which the presenter reports, “is slowly dying”.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This </a:t>
                      </a:r>
                      <a:r>
                        <a:rPr lang="en-US" sz="1200" b="1" dirty="0" smtClean="0">
                          <a:solidFill>
                            <a:srgbClr val="FF0000"/>
                          </a:solidFill>
                        </a:rPr>
                        <a:t>outside broadcast</a:t>
                      </a:r>
                      <a:r>
                        <a:rPr lang="en-US" sz="1200" dirty="0" smtClean="0">
                          <a:solidFill>
                            <a:srgbClr val="FF0000"/>
                          </a:solidFill>
                        </a:rPr>
                        <a:t> </a:t>
                      </a:r>
                      <a:r>
                        <a:rPr lang="en-US" sz="1200" dirty="0" smtClean="0">
                          <a:solidFill>
                            <a:prstClr val="black"/>
                          </a:solidFill>
                        </a:rPr>
                        <a:t>illustrates the danger of global warming and the effect of a ravaged landscape due to a poor maintenance of the environment. The fact that this is highlighted as a ‘special report’ from other </a:t>
                      </a:r>
                      <a:r>
                        <a:rPr lang="en-US" sz="1200" b="1" dirty="0" smtClean="0">
                          <a:solidFill>
                            <a:srgbClr val="FF0000"/>
                          </a:solidFill>
                        </a:rPr>
                        <a:t>news correspondents</a:t>
                      </a:r>
                      <a:r>
                        <a:rPr lang="en-US" sz="1200" dirty="0" smtClean="0">
                          <a:solidFill>
                            <a:srgbClr val="FF0000"/>
                          </a:solidFill>
                        </a:rPr>
                        <a:t> </a:t>
                      </a:r>
                      <a:r>
                        <a:rPr lang="en-US" sz="1200" dirty="0" smtClean="0">
                          <a:solidFill>
                            <a:prstClr val="black"/>
                          </a:solidFill>
                        </a:rPr>
                        <a:t>suggests that it has extra significance and importance.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This report has an environmental</a:t>
                      </a:r>
                      <a:r>
                        <a:rPr lang="en-US" sz="1200" b="1" dirty="0" smtClean="0">
                          <a:solidFill>
                            <a:srgbClr val="FF0000"/>
                          </a:solidFill>
                        </a:rPr>
                        <a:t> ideological</a:t>
                      </a:r>
                      <a:r>
                        <a:rPr lang="en-US" sz="1200" dirty="0" smtClean="0">
                          <a:solidFill>
                            <a:srgbClr val="FF0000"/>
                          </a:solidFill>
                        </a:rPr>
                        <a:t> </a:t>
                      </a:r>
                      <a:r>
                        <a:rPr lang="en-US" sz="1200" dirty="0" smtClean="0">
                          <a:solidFill>
                            <a:prstClr val="black"/>
                          </a:solidFill>
                        </a:rPr>
                        <a:t>agenda which seeks to raise awareness towards stewardship of our environment. It shows that the news station (specifically with this report) has a </a:t>
                      </a:r>
                      <a:r>
                        <a:rPr lang="en-US" sz="1200" b="1" dirty="0" smtClean="0">
                          <a:solidFill>
                            <a:srgbClr val="FF0000"/>
                          </a:solidFill>
                        </a:rPr>
                        <a:t>bias</a:t>
                      </a:r>
                      <a:r>
                        <a:rPr lang="en-US" sz="1200" dirty="0" smtClean="0">
                          <a:solidFill>
                            <a:prstClr val="black"/>
                          </a:solidFill>
                        </a:rPr>
                        <a:t> towards left-leaning agendas.</a:t>
                      </a:r>
                    </a:p>
                    <a:p>
                      <a:endParaRPr lang="en-GB" sz="1200" dirty="0"/>
                    </a:p>
                  </a:txBody>
                  <a:tcPr/>
                </a:tc>
                <a:extLst>
                  <a:ext uri="{0D108BD9-81ED-4DB2-BD59-A6C34878D82A}">
                    <a16:rowId xmlns:a16="http://schemas.microsoft.com/office/drawing/2014/main" val="241553966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The final headline begins with the rolling coverage convention</a:t>
                      </a:r>
                      <a:r>
                        <a:rPr lang="en-US" sz="1200" b="1" dirty="0" smtClean="0">
                          <a:solidFill>
                            <a:srgbClr val="FF0000"/>
                          </a:solidFill>
                        </a:rPr>
                        <a:t> “and finally”</a:t>
                      </a:r>
                      <a:r>
                        <a:rPr lang="en-US" sz="1200" dirty="0" smtClean="0">
                          <a:solidFill>
                            <a:prstClr val="black"/>
                          </a:solidFill>
                        </a:rPr>
                        <a:t> to give a general view report of an Ashes cricket match which England lost to Australia. The </a:t>
                      </a:r>
                      <a:r>
                        <a:rPr lang="en-US" sz="1200" b="1" dirty="0" smtClean="0">
                          <a:solidFill>
                            <a:srgbClr val="FF0000"/>
                          </a:solidFill>
                        </a:rPr>
                        <a:t>voiceover</a:t>
                      </a:r>
                      <a:r>
                        <a:rPr lang="en-US" sz="1200" dirty="0" smtClean="0">
                          <a:solidFill>
                            <a:prstClr val="black"/>
                          </a:solidFill>
                        </a:rPr>
                        <a:t> report from the anchor asks the rhetorical question: “are England heading for defeat?” The news </a:t>
                      </a:r>
                      <a:r>
                        <a:rPr lang="en-US" sz="1200" dirty="0" err="1" smtClean="0">
                          <a:solidFill>
                            <a:prstClr val="black"/>
                          </a:solidFill>
                        </a:rPr>
                        <a:t>programme</a:t>
                      </a:r>
                      <a:r>
                        <a:rPr lang="en-US" sz="1200" dirty="0" smtClean="0">
                          <a:solidFill>
                            <a:prstClr val="black"/>
                          </a:solidFill>
                        </a:rPr>
                        <a:t> theme tune and introductory </a:t>
                      </a:r>
                      <a:r>
                        <a:rPr lang="en-US" sz="1200" b="1" dirty="0" smtClean="0">
                          <a:solidFill>
                            <a:srgbClr val="FF0000"/>
                          </a:solidFill>
                        </a:rPr>
                        <a:t>title sequence and graphics montage </a:t>
                      </a:r>
                      <a:r>
                        <a:rPr lang="en-US" sz="1200" dirty="0" smtClean="0">
                          <a:solidFill>
                            <a:prstClr val="black"/>
                          </a:solidFill>
                        </a:rPr>
                        <a:t>follow. </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This </a:t>
                      </a:r>
                      <a:r>
                        <a:rPr lang="en-US" sz="1200" b="1" dirty="0" smtClean="0">
                          <a:solidFill>
                            <a:srgbClr val="FF0000"/>
                          </a:solidFill>
                        </a:rPr>
                        <a:t>outside broadcast</a:t>
                      </a:r>
                      <a:r>
                        <a:rPr lang="en-US" sz="1200" dirty="0" smtClean="0">
                          <a:solidFill>
                            <a:prstClr val="black"/>
                          </a:solidFill>
                        </a:rPr>
                        <a:t> features </a:t>
                      </a:r>
                      <a:r>
                        <a:rPr lang="en-US" sz="1200" b="1" dirty="0" smtClean="0">
                          <a:solidFill>
                            <a:srgbClr val="FF0000"/>
                          </a:solidFill>
                        </a:rPr>
                        <a:t>highlights</a:t>
                      </a:r>
                      <a:r>
                        <a:rPr lang="en-US" sz="1200" dirty="0" smtClean="0">
                          <a:solidFill>
                            <a:prstClr val="black"/>
                          </a:solidFill>
                        </a:rPr>
                        <a:t> from the cricket match and is a light-hearted counterpoint to the severe headlines that feature throughout the rest of the news report. This acts as a book-end to the headline news briefing.. </a:t>
                      </a:r>
                    </a:p>
                    <a:p>
                      <a:endParaRPr lang="en-GB" sz="1200" dirty="0"/>
                    </a:p>
                  </a:txBody>
                  <a:tcPr/>
                </a:tc>
                <a:tc>
                  <a:txBody>
                    <a:bodyPr/>
                    <a:lstStyle/>
                    <a:p>
                      <a:r>
                        <a:rPr lang="en-US" sz="1200" dirty="0" smtClean="0">
                          <a:solidFill>
                            <a:prstClr val="black"/>
                          </a:solidFill>
                        </a:rPr>
                        <a:t>The producer's intent is to soften the effect of </a:t>
                      </a:r>
                      <a:r>
                        <a:rPr lang="en-US" sz="1200" b="1" dirty="0" smtClean="0">
                          <a:solidFill>
                            <a:srgbClr val="FF0000"/>
                          </a:solidFill>
                        </a:rPr>
                        <a:t>hard-hitting news reports</a:t>
                      </a:r>
                      <a:r>
                        <a:rPr lang="en-US" sz="1200" dirty="0" smtClean="0">
                          <a:solidFill>
                            <a:prstClr val="black"/>
                          </a:solidFill>
                        </a:rPr>
                        <a:t> on the spectator by showing that 'it is not all doom and gloom'. The </a:t>
                      </a:r>
                      <a:r>
                        <a:rPr lang="en-US" sz="1200" b="1" dirty="0" smtClean="0">
                          <a:solidFill>
                            <a:srgbClr val="FF0000"/>
                          </a:solidFill>
                        </a:rPr>
                        <a:t>ideology</a:t>
                      </a:r>
                      <a:r>
                        <a:rPr lang="en-US" sz="1200" dirty="0" smtClean="0">
                          <a:solidFill>
                            <a:prstClr val="black"/>
                          </a:solidFill>
                        </a:rPr>
                        <a:t> of the show is represent </a:t>
                      </a:r>
                      <a:r>
                        <a:rPr lang="en-US" sz="1200" b="1" dirty="0" smtClean="0">
                          <a:solidFill>
                            <a:srgbClr val="FF0000"/>
                          </a:solidFill>
                        </a:rPr>
                        <a:t>balance and impartiality</a:t>
                      </a:r>
                      <a:r>
                        <a:rPr lang="en-US" sz="1200" dirty="0" smtClean="0">
                          <a:solidFill>
                            <a:prstClr val="black"/>
                          </a:solidFill>
                        </a:rPr>
                        <a:t>, whilst attempting to </a:t>
                      </a:r>
                      <a:r>
                        <a:rPr lang="en-US" sz="1200" b="1" dirty="0" smtClean="0">
                          <a:solidFill>
                            <a:srgbClr val="FF0000"/>
                          </a:solidFill>
                        </a:rPr>
                        <a:t>educate, inform and entertain</a:t>
                      </a:r>
                      <a:r>
                        <a:rPr lang="en-US" sz="1200" dirty="0" smtClean="0">
                          <a:solidFill>
                            <a:prstClr val="black"/>
                          </a:solidFill>
                        </a:rPr>
                        <a:t>. This last report is intended to entertain</a:t>
                      </a:r>
                      <a:endParaRPr lang="en-GB" sz="1200" dirty="0"/>
                    </a:p>
                  </a:txBody>
                  <a:tcPr/>
                </a:tc>
                <a:extLst>
                  <a:ext uri="{0D108BD9-81ED-4DB2-BD59-A6C34878D82A}">
                    <a16:rowId xmlns:a16="http://schemas.microsoft.com/office/drawing/2014/main" val="1508631655"/>
                  </a:ext>
                </a:extLst>
              </a:tr>
            </a:tbl>
          </a:graphicData>
        </a:graphic>
      </p:graphicFrame>
      <p:sp>
        <p:nvSpPr>
          <p:cNvPr id="6" name="Rectangle 5"/>
          <p:cNvSpPr/>
          <p:nvPr/>
        </p:nvSpPr>
        <p:spPr>
          <a:xfrm>
            <a:off x="175364" y="128696"/>
            <a:ext cx="11761940" cy="323165"/>
          </a:xfrm>
          <a:prstGeom prst="rect">
            <a:avLst/>
          </a:prstGeom>
        </p:spPr>
        <p:txBody>
          <a:bodyPr wrap="square">
            <a:spAutoFit/>
          </a:bodyPr>
          <a:lstStyle/>
          <a:p>
            <a:r>
              <a:rPr lang="en-US" sz="1500" b="1" dirty="0">
                <a:solidFill>
                  <a:srgbClr val="0070C0"/>
                </a:solidFill>
              </a:rPr>
              <a:t>How does the </a:t>
            </a:r>
            <a:r>
              <a:rPr lang="en-US" sz="1500" b="1" dirty="0" err="1">
                <a:solidFill>
                  <a:srgbClr val="0070C0"/>
                </a:solidFill>
              </a:rPr>
              <a:t>programme</a:t>
            </a:r>
            <a:r>
              <a:rPr lang="en-US" sz="1500" b="1" dirty="0">
                <a:solidFill>
                  <a:srgbClr val="0070C0"/>
                </a:solidFill>
              </a:rPr>
              <a:t> (BBC News at 10 – Sunday 26</a:t>
            </a:r>
            <a:r>
              <a:rPr lang="en-US" sz="1500" b="1" baseline="30000" dirty="0">
                <a:solidFill>
                  <a:srgbClr val="0070C0"/>
                </a:solidFill>
              </a:rPr>
              <a:t>th</a:t>
            </a:r>
            <a:r>
              <a:rPr lang="en-US" sz="1500" b="1" dirty="0">
                <a:solidFill>
                  <a:srgbClr val="0070C0"/>
                </a:solidFill>
              </a:rPr>
              <a:t> November 2017) apply conventions of a TV News show in order to present the news?</a:t>
            </a:r>
            <a:endParaRPr lang="en-GB" sz="1500" dirty="0"/>
          </a:p>
        </p:txBody>
      </p:sp>
    </p:spTree>
    <p:extLst>
      <p:ext uri="{BB962C8B-B14F-4D97-AF65-F5344CB8AC3E}">
        <p14:creationId xmlns:p14="http://schemas.microsoft.com/office/powerpoint/2010/main" val="526366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531</TotalTime>
  <Words>5293</Words>
  <Application>Microsoft Office PowerPoint</Application>
  <PresentationFormat>Widescreen</PresentationFormat>
  <Paragraphs>488</Paragraphs>
  <Slides>66</Slides>
  <Notes>0</Notes>
  <HiddenSlides>14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66</vt:i4>
      </vt:variant>
    </vt:vector>
  </HeadingPairs>
  <TitlesOfParts>
    <vt:vector size="72" baseType="lpstr">
      <vt:lpstr>Arial</vt:lpstr>
      <vt:lpstr>Calibri</vt:lpstr>
      <vt:lpstr>Calibri Light</vt:lpstr>
      <vt:lpstr>Segoe UI</vt:lpstr>
      <vt:lpstr>Times New Roman</vt:lpstr>
      <vt:lpstr>Office Theme</vt:lpstr>
      <vt:lpstr>PowerPoint Presentation</vt:lpstr>
      <vt:lpstr>Typical things we value</vt:lpstr>
      <vt:lpstr>What is a ‘value’?</vt:lpstr>
      <vt:lpstr>What is a News Value?</vt:lpstr>
      <vt:lpstr>Galtung and Ruge (1965) – News Values</vt:lpstr>
      <vt:lpstr>The type of stories that the news media value</vt:lpstr>
      <vt:lpstr>PowerPoint Presentation</vt:lpstr>
      <vt:lpstr>PowerPoint Presentation</vt:lpstr>
      <vt:lpstr>PowerPoint Presentation</vt:lpstr>
      <vt:lpstr>Task: Go to the BBC News website and do the following:</vt:lpstr>
      <vt:lpstr>Frequency</vt:lpstr>
      <vt:lpstr>PowerPoint Presentation</vt:lpstr>
      <vt:lpstr>Step #1: Look at these two examples to see how the term frequency is applied when writing about News Values.</vt:lpstr>
      <vt:lpstr>Example answer</vt:lpstr>
      <vt:lpstr>Threshold</vt:lpstr>
      <vt:lpstr>Look at this example to see how the term threshold is applied when writing about News Values.</vt:lpstr>
      <vt:lpstr>The answer</vt:lpstr>
      <vt:lpstr>Unambiguity</vt:lpstr>
      <vt:lpstr>Look at this example to see how the term unambiguity is applied when writing about News Values.</vt:lpstr>
      <vt:lpstr>The answer: A </vt:lpstr>
      <vt:lpstr>PowerPoint Presentation</vt:lpstr>
      <vt:lpstr>Look at this example to see how the term proximity is applied when writing about News Values.</vt:lpstr>
      <vt:lpstr>The answer</vt:lpstr>
      <vt:lpstr>PowerPoint Presentation</vt:lpstr>
      <vt:lpstr>Step #5: Look at this example to see how the term predictability is applied when writing about News Values.</vt:lpstr>
      <vt:lpstr>The answer</vt:lpstr>
      <vt:lpstr>PowerPoint Presentation</vt:lpstr>
      <vt:lpstr>Look at this example to see how the term unexpectedness is applied when writing about News Values.</vt:lpstr>
      <vt:lpstr>PowerPoint Presentation</vt:lpstr>
      <vt:lpstr>Step #7: Look at this example to see how the term continuity is applied when writing about News Values.</vt:lpstr>
      <vt:lpstr>The answer</vt:lpstr>
      <vt:lpstr>PowerPoint Presentation</vt:lpstr>
      <vt:lpstr>Step #8: Look at this example to see how the term composition is applied when writing about News Values.</vt:lpstr>
      <vt:lpstr>The answer</vt:lpstr>
      <vt:lpstr>PowerPoint Presentation</vt:lpstr>
      <vt:lpstr>Step #9: Look at this example to see how the term reference to elite nations is applied when writing about News Values.</vt:lpstr>
      <vt:lpstr>The answer</vt:lpstr>
      <vt:lpstr>PowerPoint Presentation</vt:lpstr>
      <vt:lpstr>Look at this example to see how the term reference to elite persons is applied when writing about News Values.</vt:lpstr>
      <vt:lpstr>The answer</vt:lpstr>
      <vt:lpstr>PowerPoint Presentation</vt:lpstr>
      <vt:lpstr>PowerPoint Presentation</vt:lpstr>
      <vt:lpstr>Look at this example to see how the term personalisation is applied when writing about News Values.</vt:lpstr>
      <vt:lpstr>The answer</vt:lpstr>
      <vt:lpstr>PowerPoint Presentation</vt:lpstr>
      <vt:lpstr>Look at this example to see how the term negativity is applied when writing about News Values.</vt:lpstr>
      <vt:lpstr>PowerPoint Presentation</vt:lpstr>
      <vt:lpstr>Look at this example to see how the term visual imperative is applied when writing about News Values.</vt:lpstr>
      <vt:lpstr>PowerPoint Presentation</vt:lpstr>
      <vt:lpstr>Look at this example to see how the term consonance is applied when writing about News Values.</vt:lpstr>
      <vt:lpstr>PowerPoint Presentation</vt:lpstr>
      <vt:lpstr>Look at this example to see how the term meaningfulness is applied when writing about News Values.</vt:lpstr>
      <vt:lpstr>PowerPoint Presentation</vt:lpstr>
      <vt:lpstr>PowerPoint Presentation</vt:lpstr>
      <vt:lpstr>Plenary</vt:lpstr>
      <vt:lpstr>TASK: BLOG POST –NEWS VALUES (4.1.1, 4.1.2, 4.1.3, 4.2.1, 4.2.2) Deadline: Friday 16th Nov 2018</vt:lpstr>
      <vt:lpstr>What different representations exist in TV News today?</vt:lpstr>
      <vt:lpstr>News Types – Local/Regional, National, Global, Rolling, Specialist</vt:lpstr>
      <vt:lpstr>Hard News vs Soft News</vt:lpstr>
      <vt:lpstr>Broadcasting</vt:lpstr>
      <vt:lpstr>Finding a Balance</vt:lpstr>
      <vt:lpstr>Demographics – audiences can be categorised. Programmes seek target audiences.</vt:lpstr>
      <vt:lpstr>PowerPoint Presentation</vt:lpstr>
      <vt:lpstr>PowerPoint Presentation</vt:lpstr>
      <vt:lpstr>PowerPoint Presentation</vt:lpstr>
      <vt:lpstr>PowerPoint Presentation</vt:lpstr>
    </vt:vector>
  </TitlesOfParts>
  <Company>bcbc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Secretary</dc:creator>
  <cp:lastModifiedBy>Shelina Mawani-Markin</cp:lastModifiedBy>
  <cp:revision>87</cp:revision>
  <cp:lastPrinted>2018-01-17T22:10:35Z</cp:lastPrinted>
  <dcterms:created xsi:type="dcterms:W3CDTF">2018-01-17T16:35:21Z</dcterms:created>
  <dcterms:modified xsi:type="dcterms:W3CDTF">2018-10-17T13:16:30Z</dcterms:modified>
</cp:coreProperties>
</file>